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08" r:id="rId5"/>
    <p:sldId id="260" r:id="rId6"/>
    <p:sldId id="309" r:id="rId7"/>
    <p:sldId id="307" r:id="rId8"/>
    <p:sldId id="310" r:id="rId9"/>
    <p:sldId id="311" r:id="rId10"/>
    <p:sldId id="312" r:id="rId11"/>
    <p:sldId id="262" r:id="rId12"/>
    <p:sldId id="264" r:id="rId13"/>
    <p:sldId id="273" r:id="rId14"/>
    <p:sldId id="272" r:id="rId15"/>
    <p:sldId id="275" r:id="rId16"/>
    <p:sldId id="277" r:id="rId17"/>
    <p:sldId id="276" r:id="rId18"/>
    <p:sldId id="278" r:id="rId19"/>
    <p:sldId id="279" r:id="rId20"/>
    <p:sldId id="274" r:id="rId21"/>
    <p:sldId id="280" r:id="rId22"/>
    <p:sldId id="281" r:id="rId23"/>
    <p:sldId id="282" r:id="rId24"/>
    <p:sldId id="283" r:id="rId25"/>
    <p:sldId id="284" r:id="rId26"/>
    <p:sldId id="287" r:id="rId27"/>
    <p:sldId id="285" r:id="rId28"/>
    <p:sldId id="286" r:id="rId29"/>
    <p:sldId id="263" r:id="rId30"/>
    <p:sldId id="265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23" r:id="rId49"/>
    <p:sldId id="266" r:id="rId50"/>
    <p:sldId id="267" r:id="rId51"/>
    <p:sldId id="326" r:id="rId52"/>
    <p:sldId id="314" r:id="rId53"/>
    <p:sldId id="315" r:id="rId54"/>
    <p:sldId id="327" r:id="rId55"/>
    <p:sldId id="324" r:id="rId56"/>
    <p:sldId id="325" r:id="rId57"/>
    <p:sldId id="328" r:id="rId58"/>
    <p:sldId id="329" r:id="rId59"/>
    <p:sldId id="330" r:id="rId60"/>
    <p:sldId id="331" r:id="rId61"/>
    <p:sldId id="268" r:id="rId62"/>
    <p:sldId id="269" r:id="rId63"/>
    <p:sldId id="321" r:id="rId64"/>
    <p:sldId id="317" r:id="rId65"/>
    <p:sldId id="318" r:id="rId66"/>
    <p:sldId id="319" r:id="rId67"/>
    <p:sldId id="316" r:id="rId68"/>
    <p:sldId id="320" r:id="rId69"/>
    <p:sldId id="270" r:id="rId70"/>
    <p:sldId id="271" r:id="rId71"/>
    <p:sldId id="322" r:id="rId72"/>
    <p:sldId id="306" r:id="rId7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479" autoAdjust="0"/>
  </p:normalViewPr>
  <p:slideViewPr>
    <p:cSldViewPr>
      <p:cViewPr>
        <p:scale>
          <a:sx n="78" d="100"/>
          <a:sy n="78" d="100"/>
        </p:scale>
        <p:origin x="-1854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86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44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28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2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12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15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68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50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1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95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D226-CF5A-4023-9D9E-51A35C9874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98D6-CFC8-4427-AE67-35FEC65B1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ário\Desktop\1STU6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" y="-99392"/>
            <a:ext cx="9187412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755576" y="332656"/>
            <a:ext cx="3528392" cy="2088232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63588" y="59194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Impacta"/>
              </a:rPr>
              <a:t>Seminário: Experiências Internacionais de Implementação da Gestão do Conhecimento na Administração Pública</a:t>
            </a:r>
          </a:p>
          <a:p>
            <a:pPr algn="ctr"/>
            <a:endParaRPr lang="pt-BR" sz="1600" dirty="0">
              <a:solidFill>
                <a:schemeClr val="bg1"/>
              </a:solidFill>
              <a:latin typeface="Impacta"/>
            </a:endParaRP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Impacta"/>
              </a:rPr>
              <a:t>Portugal</a:t>
            </a:r>
            <a:endParaRPr lang="pt-BR" sz="1600" dirty="0">
              <a:solidFill>
                <a:schemeClr val="bg1"/>
              </a:solidFill>
              <a:latin typeface="Impacta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30791" y="4676053"/>
            <a:ext cx="3456385" cy="1948683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0792" y="4988537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"/>
              </a:rPr>
              <a:t>Instituto de Pesquisa Econômica Aplicada - IPEA</a:t>
            </a:r>
          </a:p>
          <a:p>
            <a:pPr algn="ctr"/>
            <a:endParaRPr lang="pt-BR" sz="1400" dirty="0" smtClean="0">
              <a:solidFill>
                <a:schemeClr val="bg1"/>
              </a:solidFill>
              <a:latin typeface="Impacta"/>
            </a:endParaRP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"/>
              </a:rPr>
              <a:t>Brasília, Brasil</a:t>
            </a:r>
          </a:p>
          <a:p>
            <a:pPr algn="ctr"/>
            <a:endParaRPr lang="pt-BR" sz="1400" dirty="0" smtClean="0">
              <a:solidFill>
                <a:schemeClr val="bg1"/>
              </a:solidFill>
              <a:latin typeface="Impacta"/>
            </a:endParaRP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"/>
              </a:rPr>
              <a:t>26 e 27 de novembro de 2014</a:t>
            </a:r>
            <a:endParaRPr lang="pt-BR" sz="1400" dirty="0">
              <a:solidFill>
                <a:schemeClr val="bg1"/>
              </a:solidFill>
              <a:latin typeface="Impacta"/>
            </a:endParaRPr>
          </a:p>
        </p:txBody>
      </p:sp>
      <p:pic>
        <p:nvPicPr>
          <p:cNvPr id="7" name="Picture 18" descr="F:\AN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28" y="8134"/>
            <a:ext cx="939692" cy="7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166432" y="4941168"/>
            <a:ext cx="2135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)"/>
              </a:rPr>
              <a:t>Palácio do Planalto</a:t>
            </a:r>
            <a:endParaRPr lang="pt-BR" sz="1400" dirty="0">
              <a:solidFill>
                <a:schemeClr val="bg1"/>
              </a:solidFill>
              <a:latin typeface="impacta)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940152" y="5445224"/>
            <a:ext cx="2592288" cy="1179512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940153" y="560380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"/>
              </a:rPr>
              <a:t>Leonor Pais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"/>
              </a:rPr>
              <a:t>Professora da FPCE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"/>
              </a:rPr>
              <a:t>Universidade de Coimbra</a:t>
            </a:r>
          </a:p>
          <a:p>
            <a:pPr algn="ctr"/>
            <a:endParaRPr lang="pt-BR" sz="1400" dirty="0">
              <a:solidFill>
                <a:schemeClr val="bg1"/>
              </a:solidFill>
              <a:latin typeface="Impacta"/>
            </a:endParaRPr>
          </a:p>
        </p:txBody>
      </p:sp>
    </p:spTree>
    <p:extLst>
      <p:ext uri="{BB962C8B-B14F-4D97-AF65-F5344CB8AC3E}">
        <p14:creationId xmlns:p14="http://schemas.microsoft.com/office/powerpoint/2010/main" val="20679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Enquadramento conceptual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PT" dirty="0" smtClean="0"/>
          </a:p>
          <a:p>
            <a:pPr algn="just"/>
            <a:r>
              <a:rPr lang="pt-PT" dirty="0" smtClean="0"/>
              <a:t>Pressupõe-se </a:t>
            </a:r>
            <a:r>
              <a:rPr lang="pt-PT" dirty="0"/>
              <a:t>que </a:t>
            </a:r>
            <a:r>
              <a:rPr lang="pt-PT" dirty="0" smtClean="0"/>
              <a:t>a gestão do conhecimento seja estrategicamente alinhada com </a:t>
            </a:r>
            <a:r>
              <a:rPr lang="pt-PT" dirty="0"/>
              <a:t>os objectivos organizacionais </a:t>
            </a:r>
            <a:r>
              <a:rPr lang="pt-PT" dirty="0" smtClean="0"/>
              <a:t>e focada </a:t>
            </a:r>
            <a:r>
              <a:rPr lang="pt-PT" dirty="0"/>
              <a:t>na obtenção de </a:t>
            </a:r>
            <a:r>
              <a:rPr lang="pt-PT" dirty="0" smtClean="0"/>
              <a:t>resultados;</a:t>
            </a:r>
          </a:p>
          <a:p>
            <a:endParaRPr lang="pt-PT" dirty="0" smtClean="0"/>
          </a:p>
          <a:p>
            <a:pPr algn="just"/>
            <a:r>
              <a:rPr lang="pt-PT" dirty="0" smtClean="0"/>
              <a:t>É necessária uma </a:t>
            </a:r>
            <a:r>
              <a:rPr lang="pt-PT" dirty="0"/>
              <a:t>cultura organizacional </a:t>
            </a:r>
            <a:r>
              <a:rPr lang="pt-PT" dirty="0" smtClean="0"/>
              <a:t>que promova </a:t>
            </a:r>
            <a:r>
              <a:rPr lang="pt-PT" dirty="0"/>
              <a:t>o comprometimento </a:t>
            </a:r>
            <a:r>
              <a:rPr lang="pt-PT" dirty="0" smtClean="0"/>
              <a:t>dos actores </a:t>
            </a:r>
            <a:r>
              <a:rPr lang="pt-PT" dirty="0"/>
              <a:t>organizacionais e da organização </a:t>
            </a:r>
            <a:r>
              <a:rPr lang="pt-PT" dirty="0" smtClean="0"/>
              <a:t>para </a:t>
            </a:r>
            <a:r>
              <a:rPr lang="pt-PT" dirty="0"/>
              <a:t>com a gestão do </a:t>
            </a:r>
            <a:r>
              <a:rPr lang="pt-PT" dirty="0" smtClean="0"/>
              <a:t>conhecimento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187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f/fa/Tribunal_de_contas_da_uniao_s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"/>
            <a:ext cx="9144000" cy="68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594928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)"/>
              </a:rPr>
              <a:t>Tribunal de Contas da União</a:t>
            </a:r>
            <a:endParaRPr lang="pt-BR" sz="1400" dirty="0">
              <a:solidFill>
                <a:schemeClr val="bg1"/>
              </a:solidFill>
              <a:latin typeface="impacta)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372200" y="4797151"/>
            <a:ext cx="2520280" cy="1584177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300191" y="4825895"/>
            <a:ext cx="272151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solidFill>
                <a:schemeClr val="bg1"/>
              </a:solidFill>
              <a:latin typeface="Impacta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Impacta"/>
              </a:rPr>
              <a:t>(3)</a:t>
            </a:r>
          </a:p>
          <a:p>
            <a:pPr algn="ctr">
              <a:spcBef>
                <a:spcPts val="600"/>
              </a:spcBef>
            </a:pPr>
            <a:r>
              <a:rPr lang="pt-BR" b="1" dirty="0" smtClean="0">
                <a:solidFill>
                  <a:schemeClr val="bg1"/>
                </a:solidFill>
                <a:latin typeface="Impacta"/>
              </a:rPr>
              <a:t>Método</a:t>
            </a:r>
            <a:endParaRPr lang="pt-BR" b="1" dirty="0">
              <a:solidFill>
                <a:schemeClr val="bg1"/>
              </a:solidFill>
              <a:latin typeface="Impacta"/>
            </a:endParaRPr>
          </a:p>
        </p:txBody>
      </p:sp>
      <p:pic>
        <p:nvPicPr>
          <p:cNvPr id="6" name="Picture 18" descr="F:\AN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28" y="8134"/>
            <a:ext cx="939692" cy="7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Amostra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1391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00" dirty="0"/>
              <a:t>colaboradores de </a:t>
            </a:r>
            <a:r>
              <a:rPr lang="pt-PT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r>
              <a:rPr lang="pt-PT" sz="2400" dirty="0"/>
              <a:t> </a:t>
            </a:r>
            <a:r>
              <a:rPr lang="pt-PT" sz="2400" dirty="0" smtClean="0"/>
              <a:t>Câmaras Municipais </a:t>
            </a:r>
            <a:r>
              <a:rPr lang="pt-PT" sz="2400" dirty="0"/>
              <a:t>portuguesas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95712" y="3654316"/>
            <a:ext cx="2304256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42 Certificadas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14512" y="3654316"/>
            <a:ext cx="2304256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42 Não Certificadas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45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80" y="764704"/>
            <a:ext cx="7021652" cy="127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44" y="2039041"/>
            <a:ext cx="7021651" cy="120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80" y="3280314"/>
            <a:ext cx="7021652" cy="16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452"/>
            <a:ext cx="7021650" cy="10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 rot="16200000">
            <a:off x="-1472027" y="3136323"/>
            <a:ext cx="5112570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CARACTERIZAÇÃO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555776" y="1484784"/>
            <a:ext cx="5904656" cy="216024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ângulo 21"/>
          <p:cNvSpPr/>
          <p:nvPr/>
        </p:nvSpPr>
        <p:spPr>
          <a:xfrm>
            <a:off x="2627784" y="2385456"/>
            <a:ext cx="5832648" cy="146922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2627784" y="3776848"/>
            <a:ext cx="5832648" cy="216024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23"/>
          <p:cNvSpPr/>
          <p:nvPr/>
        </p:nvSpPr>
        <p:spPr>
          <a:xfrm>
            <a:off x="2627784" y="5001260"/>
            <a:ext cx="5832648" cy="216024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88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69" y="1988840"/>
            <a:ext cx="6946199" cy="167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1" y="1096069"/>
            <a:ext cx="6946195" cy="7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77" y="3809448"/>
            <a:ext cx="6946193" cy="142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 rot="16200000">
            <a:off x="-1414357" y="3410017"/>
            <a:ext cx="4997228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CARACTERIZAÇÃO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67" y="5273574"/>
            <a:ext cx="6946201" cy="10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ângulo 15"/>
          <p:cNvSpPr/>
          <p:nvPr/>
        </p:nvSpPr>
        <p:spPr>
          <a:xfrm>
            <a:off x="2483768" y="2003572"/>
            <a:ext cx="5832648" cy="216024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16"/>
          <p:cNvSpPr/>
          <p:nvPr/>
        </p:nvSpPr>
        <p:spPr>
          <a:xfrm>
            <a:off x="2473048" y="4340206"/>
            <a:ext cx="5832648" cy="216024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ângulo 17"/>
          <p:cNvSpPr/>
          <p:nvPr/>
        </p:nvSpPr>
        <p:spPr>
          <a:xfrm>
            <a:off x="2483768" y="5789911"/>
            <a:ext cx="5832648" cy="216024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19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pt-PT" sz="2800" dirty="0"/>
              <a:t>A</a:t>
            </a:r>
            <a:r>
              <a:rPr lang="pt-PT" sz="2800" dirty="0" smtClean="0"/>
              <a:t>lguma </a:t>
            </a:r>
            <a:r>
              <a:rPr lang="pt-PT" sz="2800" dirty="0"/>
              <a:t>Câmara Municipal </a:t>
            </a:r>
            <a:r>
              <a:rPr lang="pt-PT" sz="2800" dirty="0" smtClean="0"/>
              <a:t>teve ou tem </a:t>
            </a:r>
            <a:r>
              <a:rPr lang="pt-PT" sz="2800" dirty="0"/>
              <a:t>a decorrer algum projeto na área da gestão do </a:t>
            </a:r>
            <a:r>
              <a:rPr lang="pt-PT" sz="2800" dirty="0" smtClean="0"/>
              <a:t>conhecimento? 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95712" y="3654316"/>
            <a:ext cx="2304256" cy="40011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NÃO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98208" y="4149080"/>
            <a:ext cx="2952328" cy="40011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Mas…</a:t>
            </a:r>
            <a:endParaRPr lang="pt-PT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62204" y="4725144"/>
            <a:ext cx="3024336" cy="163121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Desenvolvem </a:t>
            </a:r>
            <a:r>
              <a:rPr lang="pt-PT" sz="2000" dirty="0"/>
              <a:t>ações </a:t>
            </a:r>
            <a:r>
              <a:rPr lang="pt-PT" sz="2000" dirty="0" smtClean="0"/>
              <a:t>que </a:t>
            </a:r>
            <a:r>
              <a:rPr lang="pt-PT" sz="2000" dirty="0"/>
              <a:t>se </a:t>
            </a:r>
            <a:r>
              <a:rPr lang="pt-PT" sz="2000" dirty="0" smtClean="0"/>
              <a:t>podem inscrever </a:t>
            </a:r>
            <a:r>
              <a:rPr lang="pt-PT" sz="2000" dirty="0"/>
              <a:t>naquelas que consideramos serem ações organizacionais de gestão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42080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05172" y="1465869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Versão </a:t>
            </a:r>
            <a:r>
              <a:rPr lang="pt-PT" sz="2400" dirty="0"/>
              <a:t>original do Questionário de Gestão do Conhecimento (QGC) constituída por </a:t>
            </a:r>
            <a:r>
              <a:rPr lang="pt-PT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itens </a:t>
            </a:r>
            <a:r>
              <a:rPr lang="pt-PT" sz="2400" dirty="0"/>
              <a:t>(Cardoso, </a:t>
            </a:r>
            <a:r>
              <a:rPr lang="pt-PT" sz="2400" dirty="0" smtClean="0"/>
              <a:t>2007</a:t>
            </a:r>
            <a:r>
              <a:rPr lang="pt-PT" sz="2400" dirty="0"/>
              <a:t>)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71600" y="2852936"/>
            <a:ext cx="4392488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</a:t>
            </a:r>
            <a:endParaRPr lang="pt-P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71600" y="3573016"/>
            <a:ext cx="6696744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/>
              <a:t>A</a:t>
            </a:r>
            <a:r>
              <a:rPr lang="pt-PT" dirty="0" smtClean="0"/>
              <a:t>quisição </a:t>
            </a:r>
            <a:r>
              <a:rPr lang="pt-PT" dirty="0"/>
              <a:t>do </a:t>
            </a:r>
            <a:r>
              <a:rPr lang="pt-PT" dirty="0" smtClean="0"/>
              <a:t>conhecimento</a:t>
            </a:r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/>
              <a:t>P</a:t>
            </a:r>
            <a:r>
              <a:rPr lang="pt-PT" dirty="0" smtClean="0"/>
              <a:t>artilha </a:t>
            </a:r>
            <a:r>
              <a:rPr lang="pt-PT" dirty="0"/>
              <a:t>do </a:t>
            </a:r>
            <a:r>
              <a:rPr lang="pt-PT" dirty="0" smtClean="0"/>
              <a:t>conhecimento</a:t>
            </a:r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 smtClean="0"/>
              <a:t>Interpretação </a:t>
            </a:r>
            <a:r>
              <a:rPr lang="pt-PT" dirty="0"/>
              <a:t>do </a:t>
            </a:r>
            <a:r>
              <a:rPr lang="pt-PT" dirty="0" smtClean="0"/>
              <a:t>conhecimento</a:t>
            </a:r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 smtClean="0"/>
              <a:t>Memória organizacional</a:t>
            </a:r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/>
              <a:t>R</a:t>
            </a:r>
            <a:r>
              <a:rPr lang="pt-PT" dirty="0" smtClean="0"/>
              <a:t>ecuperação </a:t>
            </a:r>
            <a:r>
              <a:rPr lang="pt-PT" dirty="0"/>
              <a:t>do conhecimento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24000" y="5589240"/>
            <a:ext cx="4392488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PT" dirty="0" smtClean="0"/>
              <a:t> </a:t>
            </a:r>
            <a:r>
              <a:rPr lang="pt-PT" dirty="0"/>
              <a:t>Orientação cultural para o conhecimento</a:t>
            </a:r>
          </a:p>
        </p:txBody>
      </p:sp>
      <p:sp>
        <p:nvSpPr>
          <p:cNvPr id="2" name="Parênteses 1"/>
          <p:cNvSpPr/>
          <p:nvPr/>
        </p:nvSpPr>
        <p:spPr>
          <a:xfrm>
            <a:off x="6084168" y="3573016"/>
            <a:ext cx="2448272" cy="220089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6300192" y="3834914"/>
            <a:ext cx="2106112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Likert:</a:t>
            </a:r>
          </a:p>
          <a:p>
            <a:pPr algn="ctr"/>
            <a:r>
              <a:rPr lang="pt-PT" dirty="0" smtClean="0"/>
              <a:t>1 - “</a:t>
            </a:r>
            <a:r>
              <a:rPr lang="pt-PT" dirty="0"/>
              <a:t>Quase nunca se aplica” </a:t>
            </a:r>
            <a:endParaRPr lang="pt-PT" dirty="0" smtClean="0"/>
          </a:p>
          <a:p>
            <a:pPr algn="ctr"/>
            <a:r>
              <a:rPr lang="pt-PT" dirty="0"/>
              <a:t>a</a:t>
            </a:r>
            <a:endParaRPr lang="pt-PT" dirty="0" smtClean="0"/>
          </a:p>
          <a:p>
            <a:pPr algn="ctr"/>
            <a:r>
              <a:rPr lang="pt-PT" dirty="0" smtClean="0"/>
              <a:t> </a:t>
            </a:r>
            <a:r>
              <a:rPr lang="pt-PT" dirty="0"/>
              <a:t>5 </a:t>
            </a:r>
            <a:r>
              <a:rPr lang="pt-PT" dirty="0" smtClean="0"/>
              <a:t>“</a:t>
            </a:r>
            <a:r>
              <a:rPr lang="pt-PT" dirty="0"/>
              <a:t>Aplica-se quase totalmente</a:t>
            </a:r>
            <a:r>
              <a:rPr lang="pt-PT" dirty="0" smtClean="0"/>
              <a:t>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97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2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/>
              <a:t>Análises em Componentes Principais (</a:t>
            </a:r>
            <a:r>
              <a:rPr lang="pt-PT" sz="2800" dirty="0" smtClean="0"/>
              <a:t>ACP</a:t>
            </a:r>
            <a:r>
              <a:rPr lang="pt-PT" sz="2800" dirty="0"/>
              <a:t>) 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Validação de constructo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522764"/>
            <a:ext cx="3956616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Eliminação….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675952" y="3212976"/>
            <a:ext cx="3964232" cy="313932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 smtClean="0"/>
              <a:t>itens </a:t>
            </a:r>
            <a:r>
              <a:rPr lang="pt-PT" dirty="0"/>
              <a:t>que diminuíram consideravelmente a consistência interna </a:t>
            </a:r>
            <a:r>
              <a:rPr lang="pt-PT" dirty="0" smtClean="0"/>
              <a:t>(11 itens invertidos) </a:t>
            </a:r>
          </a:p>
          <a:p>
            <a:pPr>
              <a:buClr>
                <a:srgbClr val="0070C0"/>
              </a:buClr>
            </a:pPr>
            <a:endParaRPr lang="pt-PT" dirty="0" smtClean="0"/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 smtClean="0"/>
              <a:t>itens </a:t>
            </a:r>
            <a:r>
              <a:rPr lang="pt-PT" dirty="0"/>
              <a:t>que apresentaram saturações fatoriais inferiores a .50 </a:t>
            </a:r>
            <a:endParaRPr lang="pt-PT" dirty="0" smtClean="0"/>
          </a:p>
          <a:p>
            <a:pPr algn="just">
              <a:buClr>
                <a:srgbClr val="0070C0"/>
              </a:buClr>
            </a:pPr>
            <a:endParaRPr lang="pt-PT" dirty="0" smtClean="0"/>
          </a:p>
          <a:p>
            <a:pPr marL="285750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 smtClean="0"/>
              <a:t>Itens que </a:t>
            </a:r>
            <a:r>
              <a:rPr lang="pt-PT" dirty="0"/>
              <a:t>não mostraram capacidade discriminativa </a:t>
            </a:r>
            <a:r>
              <a:rPr lang="pt-PT" dirty="0" err="1"/>
              <a:t>interfator</a:t>
            </a:r>
            <a:r>
              <a:rPr lang="pt-PT" dirty="0"/>
              <a:t> (diferenças de saturações fatoriais inferiores a .10)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72400" y="2522764"/>
            <a:ext cx="3956616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Averiguação….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4764784" y="3212976"/>
            <a:ext cx="3964232" cy="313932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/>
              <a:t>requisitos necessários a uma interpretação fiável da </a:t>
            </a:r>
            <a:r>
              <a:rPr lang="pt-PT" dirty="0" smtClean="0"/>
              <a:t>ACP:</a:t>
            </a:r>
          </a:p>
          <a:p>
            <a:pPr>
              <a:buClr>
                <a:srgbClr val="0070C0"/>
              </a:buClr>
            </a:pPr>
            <a:endParaRPr lang="pt-PT" dirty="0" smtClean="0"/>
          </a:p>
          <a:p>
            <a:pPr marL="285750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 smtClean="0"/>
              <a:t>Intercorrelações entre os itens</a:t>
            </a:r>
          </a:p>
          <a:p>
            <a:pPr>
              <a:buClr>
                <a:srgbClr val="0070C0"/>
              </a:buClr>
            </a:pPr>
            <a:endParaRPr lang="pt-PT" dirty="0" smtClean="0"/>
          </a:p>
          <a:p>
            <a:pPr marL="285750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/>
              <a:t>amostragem adequada </a:t>
            </a:r>
            <a:r>
              <a:rPr lang="pt-PT" dirty="0" smtClean="0"/>
              <a:t>(medida </a:t>
            </a:r>
            <a:r>
              <a:rPr lang="pt-PT" dirty="0"/>
              <a:t>de </a:t>
            </a:r>
            <a:r>
              <a:rPr lang="pt-PT" dirty="0" smtClean="0"/>
              <a:t>Kaiser-Meyer-Olkin)</a:t>
            </a:r>
          </a:p>
          <a:p>
            <a:pPr>
              <a:buClr>
                <a:srgbClr val="0070C0"/>
              </a:buClr>
            </a:pPr>
            <a:endParaRPr lang="pt-PT" dirty="0" smtClean="0"/>
          </a:p>
          <a:p>
            <a:pPr marL="285750" indent="-285750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/>
              <a:t>matriz de intercorrelações diferente da matriz de identidade </a:t>
            </a:r>
            <a:r>
              <a:rPr lang="pt-PT" dirty="0" smtClean="0"/>
              <a:t>(teste </a:t>
            </a:r>
            <a:r>
              <a:rPr lang="pt-PT" dirty="0"/>
              <a:t>de </a:t>
            </a:r>
            <a:r>
              <a:rPr lang="pt-PT" dirty="0" smtClean="0"/>
              <a:t>Bartlett)</a:t>
            </a:r>
            <a:endParaRPr lang="pt-PT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/>
              <a:t>V</a:t>
            </a:r>
            <a:r>
              <a:rPr lang="pt-PT" sz="2800" dirty="0" smtClean="0"/>
              <a:t>ersão </a:t>
            </a:r>
            <a:r>
              <a:rPr lang="pt-PT" sz="2800" dirty="0"/>
              <a:t>final </a:t>
            </a:r>
            <a:r>
              <a:rPr lang="pt-PT" sz="2800" dirty="0" smtClean="0"/>
              <a:t>constituída </a:t>
            </a:r>
            <a:r>
              <a:rPr lang="pt-PT" sz="2800" dirty="0"/>
              <a:t>por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</a:rPr>
              <a:t>42 itens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Validação de constructo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83824" y="2708920"/>
            <a:ext cx="4392488" cy="83099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uni ou </a:t>
            </a:r>
            <a:r>
              <a:rPr lang="pt-PT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bifatoriais</a:t>
            </a:r>
            <a:r>
              <a:rPr lang="pt-PT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PT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com:</a:t>
            </a:r>
            <a:endParaRPr lang="pt-PT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27584" y="3861048"/>
            <a:ext cx="7560840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sz="2400" dirty="0"/>
              <a:t>C</a:t>
            </a:r>
            <a:r>
              <a:rPr lang="pt-PT" sz="2400" dirty="0" smtClean="0"/>
              <a:t>ritério </a:t>
            </a:r>
            <a:r>
              <a:rPr lang="pt-PT" sz="2400" dirty="0"/>
              <a:t>de Kaiser (eigenvalue superior à unidade</a:t>
            </a:r>
            <a:r>
              <a:rPr lang="pt-PT" sz="2400" dirty="0" smtClean="0"/>
              <a:t>)</a:t>
            </a:r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endParaRPr lang="pt-PT" sz="2400" dirty="0" smtClean="0"/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sz="2400" dirty="0" smtClean="0"/>
              <a:t>Scree </a:t>
            </a:r>
            <a:r>
              <a:rPr lang="pt-PT" sz="2400" dirty="0"/>
              <a:t>Plot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pt-PT" sz="2800" dirty="0"/>
              <a:t>V</a:t>
            </a:r>
            <a:r>
              <a:rPr lang="pt-PT" sz="2800" dirty="0" smtClean="0"/>
              <a:t>ersão final: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29000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Validação de constructo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35696" y="1556792"/>
            <a:ext cx="4392488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PROCESSOS:</a:t>
            </a:r>
            <a:endParaRPr lang="pt-P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2132856"/>
            <a:ext cx="7560840" cy="424731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quisição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</a:t>
            </a:r>
            <a:r>
              <a:rPr lang="pt-PT" dirty="0"/>
              <a:t>(solução unifatorial; 9 itens</a:t>
            </a:r>
            <a:r>
              <a:rPr lang="pt-PT" dirty="0" smtClean="0"/>
              <a:t>)</a:t>
            </a:r>
          </a:p>
          <a:p>
            <a:pPr algn="just">
              <a:buClr>
                <a:srgbClr val="0070C0"/>
              </a:buClr>
            </a:pPr>
            <a:endParaRPr lang="pt-PT" dirty="0" smtClean="0"/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Partilha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</a:t>
            </a:r>
            <a:r>
              <a:rPr lang="pt-PT" dirty="0" smtClean="0"/>
              <a:t>(</a:t>
            </a:r>
            <a:r>
              <a:rPr lang="pt-PT" dirty="0"/>
              <a:t>solução bifatorial: processos formais, 4 itens; processos informais, 5 itens</a:t>
            </a:r>
            <a:r>
              <a:rPr lang="pt-PT" dirty="0" smtClean="0"/>
              <a:t>)</a:t>
            </a:r>
          </a:p>
          <a:p>
            <a:pPr algn="just">
              <a:buClr>
                <a:srgbClr val="0070C0"/>
              </a:buClr>
            </a:pPr>
            <a:endParaRPr lang="pt-PT" dirty="0" smtClean="0"/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Interpretação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</a:t>
            </a:r>
            <a:r>
              <a:rPr lang="pt-PT" dirty="0"/>
              <a:t>(solução unifatorial; 4 itens</a:t>
            </a:r>
            <a:r>
              <a:rPr lang="pt-PT" dirty="0" smtClean="0"/>
              <a:t>)</a:t>
            </a:r>
          </a:p>
          <a:p>
            <a:pPr algn="just">
              <a:buClr>
                <a:srgbClr val="0070C0"/>
              </a:buClr>
            </a:pPr>
            <a:endParaRPr lang="pt-PT" dirty="0" smtClean="0"/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Memória organizacional </a:t>
            </a:r>
            <a:r>
              <a:rPr lang="pt-PT" dirty="0"/>
              <a:t>(solução bifatorial: memória interna, 7 itens; memória externa, 3 itens</a:t>
            </a:r>
            <a:r>
              <a:rPr lang="pt-PT" dirty="0" smtClean="0"/>
              <a:t>)</a:t>
            </a:r>
          </a:p>
          <a:p>
            <a:pPr algn="just">
              <a:buClr>
                <a:srgbClr val="0070C0"/>
              </a:buClr>
            </a:pPr>
            <a:endParaRPr lang="pt-PT" dirty="0" smtClean="0"/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ecuperação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</a:t>
            </a:r>
            <a:r>
              <a:rPr lang="pt-PT" dirty="0" smtClean="0"/>
              <a:t>(</a:t>
            </a:r>
            <a:r>
              <a:rPr lang="pt-PT" dirty="0"/>
              <a:t>solução unifatorial; 5 itens) </a:t>
            </a:r>
          </a:p>
          <a:p>
            <a:pPr algn="just">
              <a:buClr>
                <a:srgbClr val="0070C0"/>
              </a:buClr>
            </a:pPr>
            <a:endParaRPr lang="pt-PT" dirty="0" smtClean="0"/>
          </a:p>
          <a:p>
            <a:pPr algn="ctr">
              <a:buClr>
                <a:srgbClr val="0070C0"/>
              </a:buClr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Orientação cultural para o conhecimento </a:t>
            </a:r>
            <a:r>
              <a:rPr lang="pt-PT" dirty="0"/>
              <a:t>(solução unifatorial; 5 itens)</a:t>
            </a:r>
          </a:p>
          <a:p>
            <a:pPr marL="285750" indent="-285750" algn="just">
              <a:buClr>
                <a:srgbClr val="0070C0"/>
              </a:buClr>
              <a:buFont typeface="Courier New" pitchFamily="49" charset="0"/>
              <a:buChar char="o"/>
            </a:pPr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5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e/e4/Congresso_do_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107504" y="620688"/>
            <a:ext cx="3312368" cy="2016224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504" y="659148"/>
            <a:ext cx="33123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solidFill>
                <a:schemeClr val="bg1"/>
              </a:solidFill>
              <a:latin typeface="Impacta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Impacta"/>
              </a:rPr>
              <a:t>(1)</a:t>
            </a:r>
          </a:p>
          <a:p>
            <a:pPr algn="ctr">
              <a:spcBef>
                <a:spcPts val="600"/>
              </a:spcBef>
            </a:pPr>
            <a:r>
              <a:rPr lang="pt-BR" b="1" dirty="0" smtClean="0">
                <a:solidFill>
                  <a:schemeClr val="bg1"/>
                </a:solidFill>
                <a:latin typeface="Impacta"/>
              </a:rPr>
              <a:t>Objectivos</a:t>
            </a:r>
          </a:p>
          <a:p>
            <a:pPr algn="ctr">
              <a:spcBef>
                <a:spcPts val="600"/>
              </a:spcBef>
            </a:pPr>
            <a:r>
              <a:rPr lang="pt-BR" b="1" dirty="0" smtClean="0">
                <a:solidFill>
                  <a:schemeClr val="bg1"/>
                </a:solidFill>
                <a:latin typeface="Impacta"/>
              </a:rPr>
              <a:t> do estudo</a:t>
            </a:r>
            <a:endParaRPr lang="pt-BR" b="1" dirty="0">
              <a:solidFill>
                <a:schemeClr val="bg1"/>
              </a:solidFill>
              <a:latin typeface="Impacta"/>
            </a:endParaRPr>
          </a:p>
        </p:txBody>
      </p:sp>
      <p:pic>
        <p:nvPicPr>
          <p:cNvPr id="5" name="Picture 18" descr="F:\AN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389" y="-4693"/>
            <a:ext cx="939692" cy="7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6381328"/>
            <a:ext cx="2135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)"/>
              </a:rPr>
              <a:t>Congresso Nacional</a:t>
            </a:r>
            <a:endParaRPr lang="pt-BR" sz="1400" dirty="0">
              <a:solidFill>
                <a:schemeClr val="bg1"/>
              </a:solidFill>
              <a:latin typeface="impacta)"/>
            </a:endParaRPr>
          </a:p>
        </p:txBody>
      </p:sp>
    </p:spTree>
    <p:extLst>
      <p:ext uri="{BB962C8B-B14F-4D97-AF65-F5344CB8AC3E}">
        <p14:creationId xmlns:p14="http://schemas.microsoft.com/office/powerpoint/2010/main" val="31248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1178" y="605436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Itens, médias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DP,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saturações fatoriais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comunalidades (h2)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por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dimensão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52773" cy="408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Itens, médias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DP,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saturações fatoriais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comunalidades (h2)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por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dimensão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964633" cy="222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Itens, médias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DP,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saturações fatoriais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comunalidades (h2)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por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dimensão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76872"/>
            <a:ext cx="7195863" cy="398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Itens, médias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DP,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saturações fatoriais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comunalidades (h2)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por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dimensão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7798154" cy="24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Itens, médias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DP,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saturações fatoriais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comunalidades (h2)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por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dimensão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344816" cy="32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Itens, médias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DP,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saturações fatoriais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comunalidades (h2)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por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dimensão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1" y="3212976"/>
            <a:ext cx="7270006" cy="258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oeficientes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 consistência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interna, eigenvalues e % de variância explicada por </a:t>
            </a:r>
            <a:r>
              <a:rPr lang="pt-PT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fator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Instrumento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5"/>
            <a:ext cx="6408712" cy="396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0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Procedimento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sz="2400" dirty="0"/>
              <a:t>O QGC foi administrado a todos os colaboradores dos </a:t>
            </a:r>
            <a:r>
              <a:rPr lang="pt-PT" sz="2400" dirty="0" smtClean="0"/>
              <a:t>Departamentos </a:t>
            </a:r>
            <a:r>
              <a:rPr lang="pt-PT" sz="2400" dirty="0"/>
              <a:t>de Atendimento e </a:t>
            </a:r>
            <a:r>
              <a:rPr lang="pt-PT" sz="2400" dirty="0" smtClean="0"/>
              <a:t>Urbanismo</a:t>
            </a:r>
          </a:p>
          <a:p>
            <a:pPr marL="0" indent="0" algn="just">
              <a:buClr>
                <a:srgbClr val="0070C0"/>
              </a:buClr>
              <a:buNone/>
            </a:pPr>
            <a:endParaRPr lang="pt-PT" sz="2400" dirty="0" smtClean="0"/>
          </a:p>
          <a:p>
            <a:pPr marL="0" indent="0" algn="just">
              <a:buClr>
                <a:srgbClr val="0070C0"/>
              </a:buClr>
              <a:buNone/>
            </a:pPr>
            <a:endParaRPr lang="pt-PT" sz="2400" dirty="0" smtClean="0"/>
          </a:p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sz="2400" dirty="0"/>
              <a:t>Os questionários foram entregues e recolhidos por uma equipa de aplicadores </a:t>
            </a:r>
            <a:r>
              <a:rPr lang="pt-PT" sz="2400" dirty="0" smtClean="0"/>
              <a:t>treinada </a:t>
            </a:r>
            <a:r>
              <a:rPr lang="pt-PT" sz="2400" dirty="0"/>
              <a:t>para o efeito e </a:t>
            </a:r>
            <a:r>
              <a:rPr lang="pt-PT" sz="2400" dirty="0" smtClean="0"/>
              <a:t>que procurou </a:t>
            </a:r>
            <a:r>
              <a:rPr lang="pt-PT" sz="2400" dirty="0"/>
              <a:t>garantir todas as condições </a:t>
            </a:r>
            <a:r>
              <a:rPr lang="pt-PT" sz="2400" dirty="0" smtClean="0"/>
              <a:t>necessárias ao </a:t>
            </a:r>
            <a:r>
              <a:rPr lang="pt-PT" sz="2400" dirty="0"/>
              <a:t>correto preenchimento do questionário e ao anonimato dos </a:t>
            </a:r>
            <a:r>
              <a:rPr lang="pt-PT" sz="2400" dirty="0" smtClean="0"/>
              <a:t>respondentes</a:t>
            </a:r>
          </a:p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4118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Análise dos dados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70C0"/>
              </a:buClr>
              <a:buNone/>
            </a:pPr>
            <a:endParaRPr lang="pt-PT" sz="2400" dirty="0" smtClean="0"/>
          </a:p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sz="2400" dirty="0"/>
              <a:t>Os dados foram tratados por recurso à estatística descritiva e inferencial, tendo sido utilizado o Programa SPSS </a:t>
            </a:r>
            <a:endParaRPr lang="pt-PT" sz="2400" dirty="0" smtClean="0"/>
          </a:p>
          <a:p>
            <a:pPr marL="0" indent="0" algn="just">
              <a:buClr>
                <a:srgbClr val="0070C0"/>
              </a:buClr>
              <a:buNone/>
            </a:pPr>
            <a:endParaRPr lang="pt-PT" sz="2400" dirty="0" smtClean="0"/>
          </a:p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sz="2400" dirty="0"/>
              <a:t>As análises da regressão linear múltipla multivariada foram implementadas no software AMOS </a:t>
            </a:r>
            <a:endParaRPr lang="pt-PT" sz="2400" dirty="0" smtClean="0"/>
          </a:p>
          <a:p>
            <a:pPr marL="0" indent="0" algn="just">
              <a:buClr>
                <a:srgbClr val="0070C0"/>
              </a:buClr>
              <a:buNone/>
            </a:pPr>
            <a:endParaRPr lang="pt-PT" sz="2400" dirty="0" smtClean="0"/>
          </a:p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pt-PT" sz="2400" dirty="0"/>
              <a:t>Consideraram-se estatisticamente significativos os efeitos com </a:t>
            </a:r>
            <a:r>
              <a:rPr lang="pt-PT" sz="2400" i="1" dirty="0"/>
              <a:t>p </a:t>
            </a:r>
            <a:r>
              <a:rPr lang="pt-PT" sz="2400" dirty="0"/>
              <a:t> &lt; .</a:t>
            </a:r>
            <a:r>
              <a:rPr lang="pt-PT" sz="2400" dirty="0" smtClean="0"/>
              <a:t>05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91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14138" y="4792185"/>
            <a:ext cx="302433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Impacta"/>
              </a:rPr>
              <a:t>(4)</a:t>
            </a:r>
          </a:p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bg1"/>
                </a:solidFill>
                <a:latin typeface="Impacta"/>
              </a:rPr>
              <a:t>Degree of KM externalization and formalization: strategies, objectives, KM team, resources, evaluation and metrics</a:t>
            </a:r>
            <a:endParaRPr lang="pt-BR" sz="1600" b="1" dirty="0">
              <a:solidFill>
                <a:schemeClr val="bg1"/>
              </a:solidFill>
              <a:latin typeface="Impacta"/>
            </a:endParaRPr>
          </a:p>
        </p:txBody>
      </p:sp>
      <p:pic>
        <p:nvPicPr>
          <p:cNvPr id="5128" name="Picture 8" descr="http://photos.wikimapia.org/p/00/02/17/73/8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5724128" y="4077072"/>
            <a:ext cx="3114346" cy="230342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07504" y="622660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)"/>
              </a:rPr>
              <a:t>Instituto de Pesquisa Econômica Aplicada - IPEA</a:t>
            </a:r>
            <a:endParaRPr lang="pt-BR" sz="1400" dirty="0">
              <a:solidFill>
                <a:schemeClr val="bg1"/>
              </a:solidFill>
              <a:latin typeface="impacta)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86146" y="4293096"/>
            <a:ext cx="28803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 smtClean="0">
              <a:solidFill>
                <a:schemeClr val="bg1"/>
              </a:solidFill>
              <a:latin typeface="Impacta"/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Impacta"/>
              </a:rPr>
              <a:t>(4)</a:t>
            </a:r>
          </a:p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bg1"/>
                </a:solidFill>
                <a:latin typeface="Impacta"/>
              </a:rPr>
              <a:t>Resultados</a:t>
            </a:r>
          </a:p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bg1"/>
                </a:solidFill>
                <a:latin typeface="Impacta"/>
              </a:rPr>
              <a:t>obtidos</a:t>
            </a:r>
          </a:p>
          <a:p>
            <a:pPr algn="ctr">
              <a:spcBef>
                <a:spcPts val="600"/>
              </a:spcBef>
            </a:pPr>
            <a:endParaRPr lang="pt-BR" sz="1600" b="1" dirty="0">
              <a:solidFill>
                <a:schemeClr val="bg1"/>
              </a:solidFill>
              <a:latin typeface="Impact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" y="6592678"/>
            <a:ext cx="9143999" cy="26532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8" descr="F:\AN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28" y="8134"/>
            <a:ext cx="939692" cy="7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Objectivos do estudo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sz="3500" dirty="0" smtClean="0"/>
              <a:t>Descrever </a:t>
            </a:r>
            <a:r>
              <a:rPr lang="pt-PT" sz="3500" dirty="0"/>
              <a:t>e caracterizar os processos de gestão do conhecimento </a:t>
            </a:r>
            <a:r>
              <a:rPr lang="pt-PT" sz="3500" dirty="0" smtClean="0"/>
              <a:t>actuantes </a:t>
            </a:r>
            <a:r>
              <a:rPr lang="pt-PT" sz="3500" dirty="0"/>
              <a:t>em Câmaras Municipais </a:t>
            </a:r>
            <a:r>
              <a:rPr lang="pt-PT" sz="3500" dirty="0" smtClean="0"/>
              <a:t>portuguesas (avaliados </a:t>
            </a:r>
            <a:r>
              <a:rPr lang="pt-PT" sz="3500" dirty="0"/>
              <a:t>a partir das percepções dos </a:t>
            </a:r>
            <a:r>
              <a:rPr lang="pt-PT" sz="3500" dirty="0" smtClean="0"/>
              <a:t>colaboradores) </a:t>
            </a:r>
            <a:endParaRPr lang="pt-PT" sz="3500" dirty="0"/>
          </a:p>
          <a:p>
            <a:pPr algn="just"/>
            <a:endParaRPr lang="pt-PT" dirty="0" smtClean="0"/>
          </a:p>
          <a:p>
            <a:pPr algn="just"/>
            <a:r>
              <a:rPr lang="pt-PT" sz="3500" dirty="0" smtClean="0"/>
              <a:t>Verificar </a:t>
            </a:r>
            <a:r>
              <a:rPr lang="pt-PT" sz="3500" dirty="0"/>
              <a:t>se existem diferenças nos processos de gestão do conhecimento </a:t>
            </a:r>
            <a:r>
              <a:rPr lang="pt-PT" sz="3500" dirty="0" smtClean="0"/>
              <a:t>entre Câmaras </a:t>
            </a:r>
            <a:r>
              <a:rPr lang="pt-PT" sz="3500" dirty="0"/>
              <a:t>Municipais com </a:t>
            </a:r>
            <a:r>
              <a:rPr lang="pt-PT" sz="3500" dirty="0" smtClean="0"/>
              <a:t>e sem serviços </a:t>
            </a:r>
            <a:r>
              <a:rPr lang="pt-PT" sz="3500" dirty="0"/>
              <a:t>certificados </a:t>
            </a:r>
            <a:r>
              <a:rPr lang="pt-PT" sz="3500" dirty="0" smtClean="0"/>
              <a:t>e</a:t>
            </a:r>
            <a:r>
              <a:rPr lang="pt-PT" sz="3500" dirty="0"/>
              <a:t>, em caso afirmativo, caracterizar essas </a:t>
            </a:r>
            <a:r>
              <a:rPr lang="pt-PT" sz="3500" dirty="0" smtClean="0"/>
              <a:t>diferenças</a:t>
            </a:r>
            <a:endParaRPr lang="pt-PT" sz="35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1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9344" y="476672"/>
            <a:ext cx="8229600" cy="1143000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1. Processos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 gestão do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conhecimento  + OCC</a:t>
            </a:r>
            <a:b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Descritivas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(Amostra total)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2743"/>
            <a:ext cx="6556977" cy="39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603148"/>
            <a:ext cx="7488832" cy="57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9344" y="476672"/>
            <a:ext cx="8229600" cy="1143000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2. Influência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 certificação da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qualidade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115616" y="1556792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Procedeu-se a uma análise multivariada da variância (MANOVA, procedimento </a:t>
            </a:r>
            <a:r>
              <a:rPr lang="pt-PT" i="1" dirty="0"/>
              <a:t>General Linear Model</a:t>
            </a:r>
            <a:r>
              <a:rPr lang="pt-PT" dirty="0"/>
              <a:t>), tomando como variável independente (VI) a (in)existência de certificação da qualidade (1 = autarquias não certificadas; 2 = autarquias certificadas) e como variáveis dependentes (VDs) as pontuações médias em cada uma das dimensões do </a:t>
            </a:r>
            <a:r>
              <a:rPr lang="pt-PT" dirty="0" smtClean="0"/>
              <a:t>QGC + orientação cultural para o conhecimento</a:t>
            </a:r>
            <a:endParaRPr lang="pt-PT" dirty="0"/>
          </a:p>
        </p:txBody>
      </p:sp>
      <p:sp>
        <p:nvSpPr>
          <p:cNvPr id="3" name="Seta para a direita 2"/>
          <p:cNvSpPr/>
          <p:nvPr/>
        </p:nvSpPr>
        <p:spPr>
          <a:xfrm>
            <a:off x="1597968" y="3458929"/>
            <a:ext cx="144016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3398168" y="3346397"/>
            <a:ext cx="4394808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pt-PT" dirty="0" smtClean="0"/>
              <a:t>O teste </a:t>
            </a:r>
            <a:r>
              <a:rPr lang="pt-PT" dirty="0"/>
              <a:t>multivariado indica que o efeito global se revela estatisticamente significativo, </a:t>
            </a:r>
            <a:r>
              <a:rPr lang="pt-PT" i="1" dirty="0"/>
              <a:t>Λ de Wilks </a:t>
            </a:r>
            <a:r>
              <a:rPr lang="pt-PT" dirty="0"/>
              <a:t>= 0.967, </a:t>
            </a:r>
            <a:r>
              <a:rPr lang="pt-PT" i="1" dirty="0"/>
              <a:t>F </a:t>
            </a:r>
            <a:r>
              <a:rPr lang="pt-PT" dirty="0"/>
              <a:t>(8, 1382) = 5.98, </a:t>
            </a:r>
            <a:r>
              <a:rPr lang="pt-PT" i="1" dirty="0"/>
              <a:t>p</a:t>
            </a:r>
            <a:r>
              <a:rPr lang="pt-PT" dirty="0"/>
              <a:t> &lt; .</a:t>
            </a:r>
            <a:r>
              <a:rPr lang="pt-PT" dirty="0" smtClean="0"/>
              <a:t>001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3417552" y="4856093"/>
            <a:ext cx="4394808" cy="147732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pt-PT" b="1" dirty="0" smtClean="0"/>
              <a:t>Quando </a:t>
            </a:r>
            <a:r>
              <a:rPr lang="pt-PT" b="1" dirty="0"/>
              <a:t>se consideram </a:t>
            </a:r>
            <a:r>
              <a:rPr lang="pt-PT" b="1" dirty="0" smtClean="0"/>
              <a:t>os processos </a:t>
            </a:r>
            <a:r>
              <a:rPr lang="pt-PT" b="1" dirty="0"/>
              <a:t>de gestão do </a:t>
            </a:r>
            <a:r>
              <a:rPr lang="pt-PT" b="1" dirty="0" smtClean="0"/>
              <a:t>conhecimento, </a:t>
            </a:r>
            <a:r>
              <a:rPr lang="pt-PT" b="1" dirty="0"/>
              <a:t>incluindo a orientação cultural para o conhecimento, a certificação da qualidade reverte-se em </a:t>
            </a:r>
            <a:r>
              <a:rPr lang="pt-PT" b="1" dirty="0" smtClean="0"/>
              <a:t>diferenças</a:t>
            </a:r>
            <a:endParaRPr lang="pt-PT" b="1" dirty="0"/>
          </a:p>
        </p:txBody>
      </p:sp>
      <p:sp>
        <p:nvSpPr>
          <p:cNvPr id="9" name="Seta para a direita 8"/>
          <p:cNvSpPr/>
          <p:nvPr/>
        </p:nvSpPr>
        <p:spPr>
          <a:xfrm>
            <a:off x="1619672" y="5301208"/>
            <a:ext cx="144016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3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89767"/>
            <a:ext cx="7200800" cy="56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827584" y="2085232"/>
            <a:ext cx="7200800" cy="576064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845072" y="3212975"/>
            <a:ext cx="7200800" cy="416325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827584" y="5373216"/>
            <a:ext cx="7200800" cy="272309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13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881844" y="1916832"/>
            <a:ext cx="6498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t-PT" sz="2400" dirty="0"/>
              <a:t>P</a:t>
            </a:r>
            <a:r>
              <a:rPr lang="pt-PT" sz="2400" dirty="0" smtClean="0"/>
              <a:t>rocessos </a:t>
            </a:r>
            <a:r>
              <a:rPr lang="pt-PT" sz="2400" dirty="0"/>
              <a:t>de aquisição do conhecimento </a:t>
            </a:r>
            <a:endParaRPr lang="pt-PT" sz="2400" dirty="0" smtClean="0"/>
          </a:p>
          <a:p>
            <a:endParaRPr lang="pt-PT" sz="24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pt-PT" sz="2400" dirty="0"/>
              <a:t>P</a:t>
            </a:r>
            <a:r>
              <a:rPr lang="pt-PT" sz="2400" dirty="0" smtClean="0"/>
              <a:t>rocessos </a:t>
            </a:r>
            <a:r>
              <a:rPr lang="pt-PT" sz="2400" dirty="0"/>
              <a:t>formais de partilha do conhecimento </a:t>
            </a:r>
            <a:endParaRPr lang="pt-PT" sz="2400" dirty="0" smtClean="0"/>
          </a:p>
          <a:p>
            <a:endParaRPr lang="pt-PT" sz="24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1196752"/>
            <a:ext cx="6264696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PT" sz="2400" dirty="0" smtClean="0"/>
              <a:t> nas Câmaras Certificadas: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3959564"/>
            <a:ext cx="6480720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PT" sz="2400" dirty="0" smtClean="0"/>
              <a:t> nas Câmaras não Certificadas:</a:t>
            </a:r>
            <a:endParaRPr lang="pt-PT" sz="2400" dirty="0"/>
          </a:p>
        </p:txBody>
      </p:sp>
      <p:sp>
        <p:nvSpPr>
          <p:cNvPr id="7" name="Rectângulo 6"/>
          <p:cNvSpPr/>
          <p:nvPr/>
        </p:nvSpPr>
        <p:spPr>
          <a:xfrm>
            <a:off x="881844" y="4762018"/>
            <a:ext cx="6498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t-PT" sz="2400" dirty="0" smtClean="0"/>
              <a:t>Memória organizacional externa </a:t>
            </a:r>
            <a:endParaRPr lang="pt-PT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028061" cy="563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81954"/>
            <a:ext cx="8229600" cy="1143000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3. (</a:t>
            </a:r>
            <a:r>
              <a:rPr lang="pt-PT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Inter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)dependência </a:t>
            </a: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entre os fatores </a:t>
            </a:r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 GC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888196" cy="43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987824" y="1844824"/>
            <a:ext cx="864096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7488896" y="1844824"/>
            <a:ext cx="864096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7502560" y="4412728"/>
            <a:ext cx="864096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701824" y="5952139"/>
            <a:ext cx="750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Magnitudes </a:t>
            </a:r>
            <a:r>
              <a:rPr lang="pt-PT" dirty="0"/>
              <a:t>elevadas </a:t>
            </a:r>
            <a:r>
              <a:rPr lang="pt-PT" dirty="0" smtClean="0"/>
              <a:t>a </a:t>
            </a:r>
            <a:r>
              <a:rPr lang="pt-PT" dirty="0"/>
              <a:t>partir de .</a:t>
            </a:r>
            <a:r>
              <a:rPr lang="pt-PT" dirty="0" smtClean="0"/>
              <a:t>371; </a:t>
            </a:r>
            <a:r>
              <a:rPr lang="pt-PT" dirty="0"/>
              <a:t>Magnitudes </a:t>
            </a:r>
            <a:r>
              <a:rPr lang="pt-PT" dirty="0" smtClean="0"/>
              <a:t>moderadas </a:t>
            </a:r>
            <a:r>
              <a:rPr lang="pt-PT" dirty="0"/>
              <a:t>de .243 até .</a:t>
            </a:r>
            <a:r>
              <a:rPr lang="pt-PT" dirty="0" smtClean="0"/>
              <a:t>371; </a:t>
            </a:r>
            <a:r>
              <a:rPr lang="pt-PT" dirty="0"/>
              <a:t>Magnitudes </a:t>
            </a:r>
            <a:r>
              <a:rPr lang="pt-PT" dirty="0" smtClean="0"/>
              <a:t>baixas </a:t>
            </a:r>
            <a:r>
              <a:rPr lang="pt-PT" dirty="0"/>
              <a:t>de .100 até .243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39552" y="1178788"/>
            <a:ext cx="7672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/>
              <a:t>Matriz de intercorrelações de Pearson entre </a:t>
            </a:r>
            <a:r>
              <a:rPr lang="pt-PT" sz="1200" i="1" dirty="0" smtClean="0"/>
              <a:t>as dimensões </a:t>
            </a:r>
            <a:r>
              <a:rPr lang="pt-PT" sz="1200" i="1" dirty="0"/>
              <a:t>do QGC e coeficientes de determinação R</a:t>
            </a:r>
            <a:r>
              <a:rPr lang="pt-PT" sz="1200" i="1" baseline="30000" dirty="0"/>
              <a:t>2</a:t>
            </a:r>
            <a:r>
              <a:rPr lang="pt-PT" sz="1200" i="1" dirty="0"/>
              <a:t> entre parêntesis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4333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592492"/>
            <a:ext cx="8229600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4. Dependência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dos processos de recuperação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 memória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em relação aos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processos de aquisição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partilha e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interpretação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81844" y="1916832"/>
            <a:ext cx="7434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pt-PT" dirty="0"/>
              <a:t>análise da regressão linear múltipla multivariada com estimação dos parâmetros pelo método da máxima verosimilhança implementada no software AMOS </a:t>
            </a:r>
            <a:endParaRPr lang="pt-PT" dirty="0" smtClean="0"/>
          </a:p>
          <a:p>
            <a:endParaRPr lang="pt-PT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908776" y="3106507"/>
            <a:ext cx="740376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Variáveis preditoras: </a:t>
            </a:r>
            <a:r>
              <a:rPr lang="pt-PT" dirty="0"/>
              <a:t>processos de aquisição, partilha formal e informal e interpretação do conhecimento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06880" y="4166983"/>
            <a:ext cx="7403760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Variáveis critério: </a:t>
            </a:r>
            <a:r>
              <a:rPr lang="pt-PT" dirty="0" smtClean="0"/>
              <a:t>processos </a:t>
            </a:r>
            <a:r>
              <a:rPr lang="pt-PT" dirty="0"/>
              <a:t>de recuperação e memória interna e externa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875403" y="4869160"/>
            <a:ext cx="7646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t-PT" dirty="0"/>
              <a:t>distância quadrática da </a:t>
            </a:r>
            <a:r>
              <a:rPr lang="pt-PT" dirty="0" err="1"/>
              <a:t>Mahalanobis</a:t>
            </a:r>
            <a:r>
              <a:rPr lang="pt-PT" dirty="0"/>
              <a:t> (D</a:t>
            </a:r>
            <a:r>
              <a:rPr lang="pt-PT" baseline="30000" dirty="0"/>
              <a:t>2</a:t>
            </a:r>
            <a:r>
              <a:rPr lang="pt-PT" dirty="0"/>
              <a:t>) para avaliar a existência de </a:t>
            </a:r>
            <a:r>
              <a:rPr lang="pt-PT" dirty="0" err="1"/>
              <a:t>outliers</a:t>
            </a:r>
            <a:r>
              <a:rPr lang="pt-PT" dirty="0"/>
              <a:t> </a:t>
            </a:r>
            <a:endParaRPr lang="pt-PT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pt-PT" dirty="0"/>
              <a:t>assimetria (</a:t>
            </a:r>
            <a:r>
              <a:rPr lang="pt-PT" dirty="0" err="1"/>
              <a:t>sk</a:t>
            </a:r>
            <a:r>
              <a:rPr lang="pt-PT" dirty="0"/>
              <a:t>) e </a:t>
            </a:r>
            <a:r>
              <a:rPr lang="pt-PT" dirty="0" err="1"/>
              <a:t>curtose</a:t>
            </a:r>
            <a:r>
              <a:rPr lang="pt-PT" dirty="0"/>
              <a:t> (</a:t>
            </a:r>
            <a:r>
              <a:rPr lang="pt-PT" dirty="0" err="1"/>
              <a:t>ku</a:t>
            </a:r>
            <a:r>
              <a:rPr lang="pt-PT" dirty="0"/>
              <a:t>) </a:t>
            </a:r>
            <a:r>
              <a:rPr lang="pt-PT" dirty="0" smtClean="0"/>
              <a:t>uni - </a:t>
            </a:r>
            <a:r>
              <a:rPr lang="pt-PT" dirty="0"/>
              <a:t>e </a:t>
            </a:r>
            <a:r>
              <a:rPr lang="pt-PT" dirty="0" smtClean="0"/>
              <a:t>multivariada para avaliar </a:t>
            </a:r>
            <a:r>
              <a:rPr lang="pt-PT" dirty="0"/>
              <a:t>a normalidade das </a:t>
            </a:r>
            <a:r>
              <a:rPr lang="pt-PT" dirty="0" smtClean="0"/>
              <a:t>variáveis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t-PT" dirty="0" smtClean="0"/>
              <a:t>VIF para assegurar a não existência  </a:t>
            </a:r>
            <a:r>
              <a:rPr lang="pt-PT" dirty="0"/>
              <a:t>problemas de </a:t>
            </a:r>
            <a:r>
              <a:rPr lang="pt-PT" dirty="0" err="1"/>
              <a:t>multicolinearidade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t="2752" b="36755"/>
          <a:stretch/>
        </p:blipFill>
        <p:spPr bwMode="auto">
          <a:xfrm>
            <a:off x="827584" y="571500"/>
            <a:ext cx="7442705" cy="5233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543832" y="598619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i="1" dirty="0"/>
              <a:t>Modelo de regressão linear múltipla multivariada dos processos de recuperação do conhecimento e memória previstos a partir dos processos de aquisição, partilha e interpretação do conhecimento</a:t>
            </a:r>
            <a:endParaRPr lang="pt-PT" sz="1400" dirty="0"/>
          </a:p>
        </p:txBody>
      </p:sp>
      <p:sp>
        <p:nvSpPr>
          <p:cNvPr id="7" name="Oval 6"/>
          <p:cNvSpPr/>
          <p:nvPr/>
        </p:nvSpPr>
        <p:spPr>
          <a:xfrm rot="2057108">
            <a:off x="3784965" y="1604486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 rot="19281968">
            <a:off x="3867645" y="4278578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 rot="19280116">
            <a:off x="3372580" y="4430977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3820633" y="2921001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39552" y="259842"/>
            <a:ext cx="8229600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4.1. Câmaras Certificadas +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Câmaras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ão Certificadas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1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/>
          <p:nvPr/>
        </p:nvPicPr>
        <p:blipFill rotWithShape="1">
          <a:blip r:embed="rId2"/>
          <a:srcRect t="9794" b="39978"/>
          <a:stretch/>
        </p:blipFill>
        <p:spPr bwMode="auto">
          <a:xfrm>
            <a:off x="1106825" y="1124744"/>
            <a:ext cx="691276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 rot="2057108">
            <a:off x="3808365" y="1614283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 rot="19281968">
            <a:off x="3508631" y="4878917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 rot="19280116">
            <a:off x="3891577" y="4604724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3854680" y="3068960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39552" y="259842"/>
            <a:ext cx="8229600" cy="864902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</a:rPr>
              <a:t>4.2.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Câmaras certificadas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Objectivos do estudo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 </a:t>
            </a:r>
            <a:r>
              <a:rPr lang="pt-PT" dirty="0"/>
              <a:t>Analisar o papel da orientação cultural para o conhecimento nos processos de gestão do conhecimento </a:t>
            </a:r>
            <a:r>
              <a:rPr lang="pt-PT" dirty="0" smtClean="0"/>
              <a:t>e </a:t>
            </a:r>
            <a:r>
              <a:rPr lang="pt-PT" dirty="0"/>
              <a:t>analisar as suas relações </a:t>
            </a:r>
            <a:r>
              <a:rPr lang="pt-PT" dirty="0" smtClean="0"/>
              <a:t>conceptuais</a:t>
            </a:r>
            <a:endParaRPr lang="pt-PT" dirty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Extrair </a:t>
            </a:r>
            <a:r>
              <a:rPr lang="pt-PT" dirty="0"/>
              <a:t>recomendações </a:t>
            </a:r>
            <a:r>
              <a:rPr lang="pt-PT" dirty="0" smtClean="0"/>
              <a:t>que possam ser úteis </a:t>
            </a:r>
            <a:r>
              <a:rPr lang="pt-PT" dirty="0"/>
              <a:t>para a </a:t>
            </a:r>
            <a:r>
              <a:rPr lang="pt-PT" dirty="0" smtClean="0"/>
              <a:t>implementação </a:t>
            </a:r>
            <a:r>
              <a:rPr lang="pt-PT" dirty="0"/>
              <a:t>da gestão do conhecimento noutras organizações da administração </a:t>
            </a:r>
            <a:r>
              <a:rPr lang="pt-PT" dirty="0" smtClean="0"/>
              <a:t>pública</a:t>
            </a:r>
            <a:endParaRPr lang="pt-PT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21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 rotWithShape="1">
          <a:blip r:embed="rId2"/>
          <a:srcRect t="7238" b="38150"/>
          <a:stretch/>
        </p:blipFill>
        <p:spPr bwMode="auto">
          <a:xfrm>
            <a:off x="683568" y="1052736"/>
            <a:ext cx="7776864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 rot="2057108">
            <a:off x="3808365" y="1748472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 rot="19281968">
            <a:off x="3372275" y="4721133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 rot="19280116">
            <a:off x="3835992" y="4568147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3835993" y="3138919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39552" y="259842"/>
            <a:ext cx="8229600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4.3.  Câmaras não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ertificadas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592492"/>
            <a:ext cx="8229600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Comparação entre Câmaras certificadas e não certificadas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81844" y="1916832"/>
            <a:ext cx="74345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pt-PT" sz="2000" dirty="0" smtClean="0"/>
              <a:t>Nas autarquias </a:t>
            </a:r>
            <a:r>
              <a:rPr lang="pt-PT" sz="2000" dirty="0"/>
              <a:t>certificadas o modelo ajustado explica um pouco mais da variabilidade dos processos de recuperação do conhecimento, memória interna e memória externa (respetivamente 47%, 53% e 16% nas certificadas e 42%, 48% e 13% nas não certificadas). </a:t>
            </a:r>
            <a:endParaRPr lang="pt-PT" sz="2000" dirty="0" smtClean="0"/>
          </a:p>
          <a:p>
            <a:pPr algn="just"/>
            <a:endParaRPr lang="pt-PT" sz="2000" dirty="0" smtClean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pt-PT" sz="2000" dirty="0" smtClean="0"/>
              <a:t>Nas Câmaras </a:t>
            </a:r>
            <a:r>
              <a:rPr lang="pt-PT" sz="2000" dirty="0"/>
              <a:t>M</a:t>
            </a:r>
            <a:r>
              <a:rPr lang="pt-PT" sz="2000" dirty="0" smtClean="0"/>
              <a:t>unicipais </a:t>
            </a:r>
            <a:r>
              <a:rPr lang="pt-PT" sz="2000" dirty="0"/>
              <a:t>certificadas o processo de aquisição do conhecimento tem influência ao nível da memória externa (β = .18), ao passo que </a:t>
            </a:r>
            <a:r>
              <a:rPr lang="pt-PT" sz="2000" dirty="0" smtClean="0"/>
              <a:t>nas não certificadas este </a:t>
            </a:r>
            <a:r>
              <a:rPr lang="pt-PT" sz="2000" dirty="0"/>
              <a:t>processo não possui qualquer influência na memória externa (β = .02). </a:t>
            </a:r>
            <a:endParaRPr lang="pt-PT" sz="2000" dirty="0" smtClean="0"/>
          </a:p>
          <a:p>
            <a:pPr algn="just"/>
            <a:endParaRPr lang="pt-PT" sz="2000" dirty="0" smtClean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pt-PT" sz="2000" dirty="0"/>
              <a:t>Embora a partilha formal </a:t>
            </a:r>
            <a:r>
              <a:rPr lang="pt-PT" sz="2000" dirty="0" smtClean="0"/>
              <a:t>tenha </a:t>
            </a:r>
            <a:r>
              <a:rPr lang="pt-PT" sz="2000" dirty="0"/>
              <a:t>tido uma influência nula na memória interna e negativa na memória externa, a influência negativa é maior nas  </a:t>
            </a:r>
            <a:r>
              <a:rPr lang="pt-PT" sz="2000" dirty="0" smtClean="0"/>
              <a:t>Câmaras </a:t>
            </a:r>
            <a:r>
              <a:rPr lang="pt-PT" sz="2000" dirty="0"/>
              <a:t>não certificadas (β = -.20 por contraponto a β = -.12  </a:t>
            </a:r>
            <a:r>
              <a:rPr lang="pt-PT" sz="2000" dirty="0" smtClean="0"/>
              <a:t>às certificadas</a:t>
            </a:r>
            <a:r>
              <a:rPr lang="pt-PT" sz="2000" dirty="0"/>
              <a:t>). </a:t>
            </a:r>
            <a:endParaRPr lang="pt-PT" sz="2000" dirty="0" smtClean="0"/>
          </a:p>
        </p:txBody>
      </p:sp>
    </p:spTree>
    <p:extLst>
      <p:ext uri="{BB962C8B-B14F-4D97-AF65-F5344CB8AC3E}">
        <p14:creationId xmlns:p14="http://schemas.microsoft.com/office/powerpoint/2010/main" val="2007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592492"/>
            <a:ext cx="8229600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Comparação entre Câmaras certificadas e não certificadas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81844" y="1916832"/>
            <a:ext cx="74345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pt-PT" sz="2000" dirty="0"/>
              <a:t>A partilha formal, em ambos os tipos de autarquias, não se mostrou influente na recuperação do conhecimento e na memória interna. </a:t>
            </a:r>
            <a:endParaRPr lang="pt-PT" sz="2000" dirty="0" smtClean="0"/>
          </a:p>
          <a:p>
            <a:pPr algn="just"/>
            <a:endParaRPr lang="pt-PT" sz="2000" dirty="0" smtClean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pt-PT" sz="2000" dirty="0" smtClean="0"/>
              <a:t>Em </a:t>
            </a:r>
            <a:r>
              <a:rPr lang="pt-PT" sz="2000" dirty="0"/>
              <a:t>ambos os tipos de autarquias a memória interna apenas depende da aquisição e da interpretação do conhecimento</a:t>
            </a:r>
            <a:r>
              <a:rPr lang="pt-PT" sz="2000" dirty="0" smtClean="0"/>
              <a:t>.</a:t>
            </a:r>
          </a:p>
          <a:p>
            <a:pPr algn="just"/>
            <a:r>
              <a:rPr lang="pt-PT" sz="2000" dirty="0" smtClean="0"/>
              <a:t>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pt-PT" sz="2000" dirty="0"/>
              <a:t>Em ambos os tipos de </a:t>
            </a:r>
            <a:r>
              <a:rPr lang="pt-PT" sz="2000" dirty="0" smtClean="0"/>
              <a:t>autarquias</a:t>
            </a:r>
            <a:r>
              <a:rPr lang="pt-PT" sz="2000" dirty="0"/>
              <a:t> a memória externa depende da partilha informal e da interpretação do conhecimento. </a:t>
            </a:r>
            <a:endParaRPr lang="pt-PT" sz="2000" dirty="0" smtClean="0"/>
          </a:p>
          <a:p>
            <a:pPr marL="285750" indent="-285750" algn="just">
              <a:buFont typeface="Courier New" pitchFamily="49" charset="0"/>
              <a:buChar char="o"/>
            </a:pPr>
            <a:endParaRPr lang="pt-PT" sz="2000" dirty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pt-PT" sz="2000" dirty="0"/>
              <a:t>Em ambos os tipos de </a:t>
            </a:r>
            <a:r>
              <a:rPr lang="pt-PT" sz="2000" dirty="0" smtClean="0"/>
              <a:t>autarquias</a:t>
            </a:r>
            <a:r>
              <a:rPr lang="pt-PT" sz="2000" dirty="0"/>
              <a:t> a recuperação </a:t>
            </a:r>
            <a:r>
              <a:rPr lang="pt-PT" sz="2000" dirty="0" smtClean="0"/>
              <a:t>mostrou-se dependente </a:t>
            </a:r>
            <a:r>
              <a:rPr lang="pt-PT" sz="2000" dirty="0"/>
              <a:t>da aquisição do conhecimento, da partilha informal e da interpretação do mesmo.  </a:t>
            </a:r>
          </a:p>
          <a:p>
            <a:pPr marL="285750" indent="-285750" algn="just">
              <a:buFont typeface="Courier New" pitchFamily="49" charset="0"/>
              <a:buChar char="o"/>
            </a:pPr>
            <a:endParaRPr lang="pt-PT" dirty="0" smtClean="0"/>
          </a:p>
          <a:p>
            <a:pPr marL="285750" indent="-285750" algn="just">
              <a:buFont typeface="Courier New" pitchFamily="49" charset="0"/>
              <a:buChar char="o"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6069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 rot="16200000">
            <a:off x="-1099575" y="2922270"/>
            <a:ext cx="5285350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5. Influência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 orientação cultural para o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conhecimento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Amostra total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2663280" y="0"/>
            <a:ext cx="5725144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046932" y="5013176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4775653" y="62793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5015796" y="3068960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5015795" y="3933056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4856922" y="1052736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4885882" y="1988840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4918274" y="6021288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91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728419" y="-1"/>
            <a:ext cx="5400040" cy="695739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 rot="16200000">
            <a:off x="-1481237" y="2929509"/>
            <a:ext cx="6048673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5.1. Influência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 orientação cultural para o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conhecimento –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Câmaras certificadas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46932" y="5013176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4775653" y="62793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4938403" y="2968000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5015795" y="3933056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4856922" y="1052736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4885882" y="1988840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4918274" y="6021288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03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/>
          <p:nvPr/>
        </p:nvPicPr>
        <p:blipFill>
          <a:blip r:embed="rId2"/>
          <a:stretch>
            <a:fillRect/>
          </a:stretch>
        </p:blipFill>
        <p:spPr>
          <a:xfrm>
            <a:off x="2760811" y="-70627"/>
            <a:ext cx="5400040" cy="698754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 rot="16200000">
            <a:off x="-1445232" y="2893504"/>
            <a:ext cx="5976664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5.2. Influência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 orientação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cultural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para o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conhecimento –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Câmaras não certificadas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61210" y="4930096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4775653" y="62793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4938403" y="2968000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5015795" y="3933056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4864859" y="959501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4885882" y="1988840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4918274" y="6021288"/>
            <a:ext cx="542557" cy="2683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69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592492"/>
            <a:ext cx="8229600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Comparação entre Câmaras certificadas e não certificadas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81844" y="1916832"/>
            <a:ext cx="74345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pt-PT" sz="2400" dirty="0" smtClean="0"/>
              <a:t>Em </a:t>
            </a:r>
            <a:r>
              <a:rPr lang="pt-PT" sz="2400" dirty="0"/>
              <a:t>todos os processos de gestão do conhecimento a orientação cultural para o conhecimento possui maiores aptidões preditivas nas autarquias onde o processo de certificação da qualidade está </a:t>
            </a:r>
            <a:r>
              <a:rPr lang="pt-PT" sz="2400" dirty="0" smtClean="0"/>
              <a:t>implementado</a:t>
            </a:r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pt-PT" sz="2400" dirty="0"/>
              <a:t>Esta superioridade é particularmente evidente nos processos de partilha formal e informal (respetivamente, 32% e 11% nas câmaras municipais certificadas por contraponto a 25% e 4% nas câmaras municipais não certificadas) e de interpretação do conhecimento (43% nas câmaras municipais certificadas e 36% nas não certificadas</a:t>
            </a:r>
            <a:r>
              <a:rPr lang="pt-PT" sz="2400" dirty="0" smtClean="0"/>
              <a:t>)</a:t>
            </a:r>
          </a:p>
          <a:p>
            <a:pPr algn="just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4675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592492"/>
            <a:ext cx="8229600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Comparação entre Câmaras certificadas e não certificadas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81844" y="1916832"/>
            <a:ext cx="74345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Em </a:t>
            </a:r>
            <a:r>
              <a:rPr lang="pt-PT" sz="2400" dirty="0"/>
              <a:t>ambos os tipos de </a:t>
            </a:r>
            <a:r>
              <a:rPr lang="pt-PT" sz="2400" dirty="0" smtClean="0"/>
              <a:t>autarquias:</a:t>
            </a:r>
          </a:p>
          <a:p>
            <a:pPr marL="285750" indent="-285750" algn="just">
              <a:buFont typeface="Courier New" pitchFamily="49" charset="0"/>
              <a:buChar char="o"/>
            </a:pPr>
            <a:endParaRPr lang="pt-PT" sz="2400" dirty="0" smtClean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pt-PT" sz="2400" dirty="0" smtClean="0"/>
              <a:t>a </a:t>
            </a:r>
            <a:r>
              <a:rPr lang="pt-PT" sz="2400" dirty="0"/>
              <a:t>memória interna é o processo mais explicado pela orientação cultural para o conhecimento (51% nas </a:t>
            </a:r>
            <a:r>
              <a:rPr lang="pt-PT" sz="2400" dirty="0" smtClean="0"/>
              <a:t>CM </a:t>
            </a:r>
            <a:r>
              <a:rPr lang="pt-PT" sz="2400" dirty="0"/>
              <a:t>certificadas e 50% nas não certificadas</a:t>
            </a:r>
            <a:r>
              <a:rPr lang="pt-PT" sz="2400" dirty="0" smtClean="0"/>
              <a:t>) </a:t>
            </a:r>
          </a:p>
          <a:p>
            <a:pPr marL="285750" indent="-285750" algn="just">
              <a:buFont typeface="Courier New" pitchFamily="49" charset="0"/>
              <a:buChar char="o"/>
            </a:pPr>
            <a:endParaRPr lang="pt-PT" sz="2400" dirty="0" smtClean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pt-PT" sz="2400" dirty="0" smtClean="0"/>
              <a:t>seguindo-se </a:t>
            </a:r>
            <a:r>
              <a:rPr lang="pt-PT" sz="2400" dirty="0"/>
              <a:t>a aquisição do conhecimento (48% nas </a:t>
            </a:r>
            <a:r>
              <a:rPr lang="pt-PT" sz="2400" dirty="0" smtClean="0"/>
              <a:t>CM </a:t>
            </a:r>
            <a:r>
              <a:rPr lang="pt-PT" sz="2400" dirty="0"/>
              <a:t>certificadas e 44% nas não certificadas), a interpretação (43% nas CM certificadas e 36% nas não certificadas), a recuperação (39% nas CM certificadas e 36% nas não certificadas) e a partilha formal (32% nas CM certificadas e 25% nas não certificadas). </a:t>
            </a:r>
            <a:endParaRPr lang="pt-PT" sz="2400" dirty="0" smtClean="0"/>
          </a:p>
          <a:p>
            <a:pPr marL="285750" indent="-285750" algn="just">
              <a:buFont typeface="Courier New" pitchFamily="49" charset="0"/>
              <a:buChar char="o"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447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592492"/>
            <a:ext cx="8229600" cy="114300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Comparação entre Câmaras certificadas e não certificadas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80528" y="0"/>
            <a:ext cx="28438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Resultados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81844" y="1916832"/>
            <a:ext cx="74345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400" dirty="0"/>
          </a:p>
          <a:p>
            <a:pPr algn="just"/>
            <a:r>
              <a:rPr lang="pt-PT" sz="2400" dirty="0"/>
              <a:t>Em ambos os tipos de autarquias </a:t>
            </a:r>
            <a:endParaRPr lang="pt-PT" sz="2400" dirty="0" smtClean="0"/>
          </a:p>
          <a:p>
            <a:pPr algn="just"/>
            <a:endParaRPr lang="pt-PT" sz="2400" dirty="0" smtClean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pt-PT" sz="2400" dirty="0" smtClean="0"/>
              <a:t>a </a:t>
            </a:r>
            <a:r>
              <a:rPr lang="pt-PT" sz="2400" dirty="0"/>
              <a:t>partilha informal e a memória externa são </a:t>
            </a:r>
            <a:r>
              <a:rPr lang="pt-PT" sz="2400" dirty="0" smtClean="0"/>
              <a:t>previstas </a:t>
            </a:r>
            <a:r>
              <a:rPr lang="pt-PT" sz="2400" dirty="0"/>
              <a:t>pela orientação cultural para o conhecimento em magnitudes semelhantes e baixas (</a:t>
            </a:r>
            <a:r>
              <a:rPr lang="pt-PT" sz="2400" dirty="0" err="1"/>
              <a:t>respetivamente</a:t>
            </a:r>
            <a:r>
              <a:rPr lang="pt-PT" sz="2400" dirty="0"/>
              <a:t> 11% e 10% nas CM </a:t>
            </a:r>
            <a:r>
              <a:rPr lang="pt-PT" sz="2400" dirty="0" smtClean="0"/>
              <a:t>certificadas e </a:t>
            </a:r>
            <a:r>
              <a:rPr lang="pt-PT" sz="2400" dirty="0"/>
              <a:t>4% e 5% nas não certificadas).</a:t>
            </a: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13282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gr.mpf.mp.br/conheca-o-mpf/visitacao-a-pgr/copy_of_sobre-o-predio/sedepgr_aer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5837105" y="4969015"/>
            <a:ext cx="3004609" cy="1588399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870632" y="4961854"/>
            <a:ext cx="2981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Impacta"/>
              </a:rPr>
              <a:t>(5)</a:t>
            </a:r>
          </a:p>
          <a:p>
            <a:pPr algn="ctr">
              <a:spcBef>
                <a:spcPts val="600"/>
              </a:spcBef>
            </a:pPr>
            <a:r>
              <a:rPr lang="pt-BR" b="1" dirty="0" smtClean="0">
                <a:solidFill>
                  <a:schemeClr val="bg1"/>
                </a:solidFill>
                <a:latin typeface="Impacta"/>
              </a:rPr>
              <a:t>Principais</a:t>
            </a:r>
          </a:p>
          <a:p>
            <a:pPr algn="ctr">
              <a:spcBef>
                <a:spcPts val="600"/>
              </a:spcBef>
            </a:pPr>
            <a:r>
              <a:rPr lang="pt-BR" b="1" dirty="0">
                <a:solidFill>
                  <a:schemeClr val="bg1"/>
                </a:solidFill>
                <a:latin typeface="Impacta"/>
              </a:rPr>
              <a:t>c</a:t>
            </a:r>
            <a:r>
              <a:rPr lang="pt-BR" b="1" dirty="0" smtClean="0">
                <a:solidFill>
                  <a:schemeClr val="bg1"/>
                </a:solidFill>
                <a:latin typeface="Impacta"/>
              </a:rPr>
              <a:t>onclusões </a:t>
            </a:r>
            <a:endParaRPr lang="pt-BR" b="1" dirty="0">
              <a:solidFill>
                <a:schemeClr val="bg1"/>
              </a:solidFill>
              <a:latin typeface="Impacta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44624"/>
            <a:ext cx="3018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)"/>
              </a:rPr>
              <a:t>Ministério Público Federal</a:t>
            </a:r>
            <a:endParaRPr lang="pt-BR" sz="1400" dirty="0">
              <a:solidFill>
                <a:schemeClr val="bg1"/>
              </a:solidFill>
              <a:latin typeface="impacta)"/>
            </a:endParaRPr>
          </a:p>
        </p:txBody>
      </p:sp>
      <p:pic>
        <p:nvPicPr>
          <p:cNvPr id="11" name="Picture 18" descr="F:\AN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08" y="9121"/>
            <a:ext cx="939692" cy="7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5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ozdoaposentado.org.br/wp-content/uploads/2014/08/st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4614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)"/>
              </a:rPr>
              <a:t>Supremo Tribunal Federal</a:t>
            </a:r>
            <a:endParaRPr lang="pt-BR" sz="1400" dirty="0">
              <a:solidFill>
                <a:schemeClr val="bg1"/>
              </a:solidFill>
              <a:latin typeface="impacta)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156176" y="5013176"/>
            <a:ext cx="2880320" cy="1656184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92688" y="5211825"/>
            <a:ext cx="2843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Impacta"/>
              </a:rPr>
              <a:t>(2)</a:t>
            </a:r>
          </a:p>
          <a:p>
            <a:pPr algn="ctr">
              <a:spcBef>
                <a:spcPts val="600"/>
              </a:spcBef>
            </a:pPr>
            <a:r>
              <a:rPr lang="pt-BR" b="1" dirty="0" smtClean="0">
                <a:solidFill>
                  <a:schemeClr val="bg1"/>
                </a:solidFill>
                <a:latin typeface="Impacta"/>
              </a:rPr>
              <a:t>Enquadramento </a:t>
            </a:r>
          </a:p>
          <a:p>
            <a:pPr algn="ctr">
              <a:spcBef>
                <a:spcPts val="600"/>
              </a:spcBef>
            </a:pPr>
            <a:r>
              <a:rPr lang="pt-BR" b="1" smtClean="0">
                <a:solidFill>
                  <a:schemeClr val="bg1"/>
                </a:solidFill>
                <a:latin typeface="Impacta"/>
              </a:rPr>
              <a:t>conceptual</a:t>
            </a:r>
            <a:endParaRPr lang="pt-BR" b="1" dirty="0" smtClean="0">
              <a:solidFill>
                <a:schemeClr val="bg1"/>
              </a:solidFill>
              <a:latin typeface="Impacta"/>
            </a:endParaRPr>
          </a:p>
        </p:txBody>
      </p:sp>
      <p:pic>
        <p:nvPicPr>
          <p:cNvPr id="6" name="Picture 18" descr="F:\AN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28" y="8134"/>
            <a:ext cx="939692" cy="7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2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(1)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r>
              <a:rPr lang="pt-PT" dirty="0" smtClean="0"/>
              <a:t>Verificámos que os </a:t>
            </a:r>
            <a:r>
              <a:rPr lang="pt-PT" dirty="0"/>
              <a:t>5</a:t>
            </a:r>
            <a:r>
              <a:rPr lang="pt-PT" dirty="0" smtClean="0"/>
              <a:t> processos </a:t>
            </a:r>
            <a:r>
              <a:rPr lang="pt-PT" dirty="0"/>
              <a:t>básicos de </a:t>
            </a:r>
            <a:r>
              <a:rPr lang="pt-PT" dirty="0" smtClean="0"/>
              <a:t>GC </a:t>
            </a:r>
            <a:r>
              <a:rPr lang="pt-PT" dirty="0"/>
              <a:t>estavam actuantes </a:t>
            </a:r>
            <a:r>
              <a:rPr lang="pt-PT" dirty="0" smtClean="0"/>
              <a:t>nas 84 Câmaras Municipais </a:t>
            </a:r>
            <a:r>
              <a:rPr lang="pt-PT" sz="3000" dirty="0" smtClean="0"/>
              <a:t>(apesar de inexistentes sistemas formais de GC)</a:t>
            </a:r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0163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conclusões (1)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4100" dirty="0" smtClean="0"/>
              <a:t>As análises descritivas mostraram que nas Câmaras Municipais </a:t>
            </a:r>
            <a:r>
              <a:rPr lang="pt-PT" sz="3400" dirty="0" smtClean="0"/>
              <a:t>(amostra total):</a:t>
            </a:r>
          </a:p>
          <a:p>
            <a:pPr lvl="1"/>
            <a:endParaRPr lang="pt-PT" sz="3000" dirty="0" smtClean="0"/>
          </a:p>
          <a:p>
            <a:pPr lvl="1"/>
            <a:r>
              <a:rPr lang="pt-PT" sz="4100" dirty="0" smtClean="0"/>
              <a:t>Os processos </a:t>
            </a:r>
            <a:r>
              <a:rPr lang="pt-PT" sz="4100" dirty="0"/>
              <a:t>formais de partilha do conhecimento </a:t>
            </a:r>
            <a:r>
              <a:rPr lang="pt-PT" sz="4100" dirty="0" smtClean="0"/>
              <a:t>são os menos actuantes</a:t>
            </a:r>
          </a:p>
          <a:p>
            <a:pPr lvl="1"/>
            <a:endParaRPr lang="pt-PT" sz="3500" dirty="0" smtClean="0"/>
          </a:p>
          <a:p>
            <a:pPr lvl="1"/>
            <a:r>
              <a:rPr lang="pt-PT" sz="4100" dirty="0" smtClean="0"/>
              <a:t>Os processos </a:t>
            </a:r>
            <a:r>
              <a:rPr lang="pt-PT" sz="4100" dirty="0"/>
              <a:t>de memória externa e recuperação do conhecimento são os </a:t>
            </a:r>
            <a:r>
              <a:rPr lang="pt-PT" sz="4100" dirty="0" smtClean="0"/>
              <a:t>mais actuantes</a:t>
            </a:r>
          </a:p>
          <a:p>
            <a:pPr lvl="1"/>
            <a:endParaRPr lang="pt-PT" sz="3500" dirty="0" smtClean="0"/>
          </a:p>
          <a:p>
            <a:pPr lvl="1"/>
            <a:r>
              <a:rPr lang="pt-PT" sz="4100" dirty="0" smtClean="0"/>
              <a:t>A orientação </a:t>
            </a:r>
            <a:r>
              <a:rPr lang="pt-PT" sz="4100" dirty="0"/>
              <a:t>cultural para o conhecimento </a:t>
            </a:r>
            <a:r>
              <a:rPr lang="pt-PT" sz="4100" dirty="0" smtClean="0"/>
              <a:t>é percepcionada </a:t>
            </a:r>
            <a:r>
              <a:rPr lang="pt-PT" sz="4100" dirty="0"/>
              <a:t>como actuante </a:t>
            </a:r>
          </a:p>
          <a:p>
            <a:pPr marL="457200" lvl="1" indent="0">
              <a:buNone/>
            </a:pP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10419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(2)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Nas</a:t>
            </a:r>
            <a:r>
              <a:rPr lang="pt-PT" i="1" dirty="0" smtClean="0"/>
              <a:t> </a:t>
            </a:r>
            <a:r>
              <a:rPr lang="pt-PT" dirty="0"/>
              <a:t>organizações </a:t>
            </a:r>
            <a:r>
              <a:rPr lang="pt-PT" dirty="0" smtClean="0"/>
              <a:t>certificadas o</a:t>
            </a:r>
            <a:r>
              <a:rPr lang="pt-PT" sz="3500" dirty="0" smtClean="0"/>
              <a:t>s </a:t>
            </a:r>
            <a:r>
              <a:rPr lang="pt-PT" sz="3500" dirty="0"/>
              <a:t>processos de aquisição do conhecimento e os processos formais </a:t>
            </a:r>
            <a:r>
              <a:rPr lang="pt-PT" sz="3500" dirty="0" smtClean="0"/>
              <a:t>de partilha </a:t>
            </a:r>
            <a:r>
              <a:rPr lang="pt-PT" sz="3500" dirty="0"/>
              <a:t>são mais </a:t>
            </a:r>
            <a:r>
              <a:rPr lang="pt-PT" sz="3500" dirty="0" smtClean="0"/>
              <a:t>actuantes </a:t>
            </a:r>
            <a:r>
              <a:rPr lang="pt-PT" dirty="0" smtClean="0"/>
              <a:t>(</a:t>
            </a:r>
            <a:r>
              <a:rPr lang="pt-PT" i="1" dirty="0" smtClean="0"/>
              <a:t>resultado relevante</a:t>
            </a:r>
            <a:r>
              <a:rPr lang="pt-PT" dirty="0" smtClean="0"/>
              <a:t>)</a:t>
            </a:r>
          </a:p>
          <a:p>
            <a:endParaRPr lang="pt-PT" sz="3500" dirty="0"/>
          </a:p>
          <a:p>
            <a:r>
              <a:rPr lang="pt-PT" sz="3500" dirty="0" smtClean="0"/>
              <a:t>Nas</a:t>
            </a:r>
            <a:r>
              <a:rPr lang="pt-PT" sz="3500" i="1" dirty="0" smtClean="0"/>
              <a:t> </a:t>
            </a:r>
            <a:r>
              <a:rPr lang="pt-PT" sz="3500" dirty="0" smtClean="0"/>
              <a:t>organizações não certificadas </a:t>
            </a:r>
            <a:r>
              <a:rPr lang="pt-PT" sz="3500" dirty="0"/>
              <a:t>a memória organizacional </a:t>
            </a:r>
            <a:r>
              <a:rPr lang="pt-PT" sz="3500" dirty="0" smtClean="0"/>
              <a:t>externa é mais actuante</a:t>
            </a:r>
            <a:endParaRPr lang="pt-PT" sz="3500" dirty="0"/>
          </a:p>
          <a:p>
            <a:endParaRPr lang="pt-PT" sz="2400" dirty="0" smtClean="0"/>
          </a:p>
          <a:p>
            <a:pPr marL="0" indent="0">
              <a:buNone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7260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(3)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smtClean="0"/>
              <a:t>Concluímos que os processos </a:t>
            </a:r>
            <a:r>
              <a:rPr lang="pt-PT" dirty="0"/>
              <a:t>de GC </a:t>
            </a:r>
            <a:r>
              <a:rPr lang="pt-PT" dirty="0" smtClean="0"/>
              <a:t>estudados são interdependentes</a:t>
            </a:r>
          </a:p>
          <a:p>
            <a:endParaRPr lang="pt-PT" dirty="0" smtClean="0"/>
          </a:p>
          <a:p>
            <a:r>
              <a:rPr lang="pt-PT" dirty="0" smtClean="0"/>
              <a:t>Nessa interdependência inclui-se a </a:t>
            </a:r>
            <a:r>
              <a:rPr lang="pt-PT" dirty="0"/>
              <a:t>orientação cultural para o </a:t>
            </a:r>
            <a:r>
              <a:rPr lang="pt-PT" dirty="0" smtClean="0"/>
              <a:t>conhecimento</a:t>
            </a:r>
          </a:p>
          <a:p>
            <a:endParaRPr lang="pt-PT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9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(3)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Destacam-se </a:t>
            </a:r>
            <a:r>
              <a:rPr lang="pt-PT" dirty="0"/>
              <a:t>as elevadas associações </a:t>
            </a:r>
            <a:r>
              <a:rPr lang="pt-PT" dirty="0" smtClean="0"/>
              <a:t>entre:</a:t>
            </a:r>
          </a:p>
          <a:p>
            <a:pPr marL="457200" lvl="1" indent="0">
              <a:buNone/>
            </a:pPr>
            <a:endParaRPr lang="pt-PT" sz="3000" dirty="0" smtClean="0"/>
          </a:p>
          <a:p>
            <a:pPr lvl="1">
              <a:buFontTx/>
              <a:buChar char="-"/>
            </a:pPr>
            <a:r>
              <a:rPr lang="pt-PT" sz="3200" dirty="0" smtClean="0"/>
              <a:t>Aquisição e  </a:t>
            </a:r>
            <a:r>
              <a:rPr lang="pt-PT" sz="3200" dirty="0"/>
              <a:t>P</a:t>
            </a:r>
            <a:r>
              <a:rPr lang="pt-PT" sz="3200" dirty="0" smtClean="0"/>
              <a:t>artilha </a:t>
            </a:r>
            <a:r>
              <a:rPr lang="pt-PT" sz="3200" dirty="0"/>
              <a:t>formal </a:t>
            </a:r>
            <a:r>
              <a:rPr lang="pt-PT" sz="3200" dirty="0" smtClean="0"/>
              <a:t> do conhecimento</a:t>
            </a:r>
          </a:p>
          <a:p>
            <a:pPr lvl="1">
              <a:buFontTx/>
              <a:buChar char="-"/>
            </a:pPr>
            <a:r>
              <a:rPr lang="pt-PT" sz="3200" dirty="0"/>
              <a:t>A</a:t>
            </a:r>
            <a:r>
              <a:rPr lang="pt-PT" sz="3200" dirty="0" smtClean="0"/>
              <a:t>quisição e Orientação </a:t>
            </a:r>
            <a:r>
              <a:rPr lang="pt-PT" sz="3200" dirty="0"/>
              <a:t>cultural para o </a:t>
            </a:r>
            <a:r>
              <a:rPr lang="pt-PT" sz="3200" dirty="0" smtClean="0"/>
              <a:t>conhecimento</a:t>
            </a:r>
          </a:p>
          <a:p>
            <a:pPr lvl="1">
              <a:buFontTx/>
              <a:buChar char="-"/>
            </a:pPr>
            <a:r>
              <a:rPr lang="pt-PT" sz="3200" dirty="0"/>
              <a:t>M</a:t>
            </a:r>
            <a:r>
              <a:rPr lang="pt-PT" sz="3200" dirty="0" smtClean="0"/>
              <a:t>emória </a:t>
            </a:r>
            <a:r>
              <a:rPr lang="pt-PT" sz="3200" dirty="0"/>
              <a:t>organizacional </a:t>
            </a:r>
            <a:r>
              <a:rPr lang="pt-PT" sz="3200" dirty="0" smtClean="0"/>
              <a:t>e </a:t>
            </a:r>
            <a:r>
              <a:rPr lang="pt-PT" sz="3200" dirty="0"/>
              <a:t>O</a:t>
            </a:r>
            <a:r>
              <a:rPr lang="pt-PT" sz="3200" dirty="0" smtClean="0"/>
              <a:t>rientação </a:t>
            </a:r>
            <a:r>
              <a:rPr lang="pt-PT" sz="3200" dirty="0"/>
              <a:t>cultural para o conhecimento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8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(3)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As associações mais </a:t>
            </a:r>
            <a:r>
              <a:rPr lang="pt-PT" dirty="0"/>
              <a:t>fracas </a:t>
            </a:r>
            <a:r>
              <a:rPr lang="pt-PT" dirty="0" smtClean="0"/>
              <a:t>verificaram-se entre:</a:t>
            </a:r>
          </a:p>
          <a:p>
            <a:pPr lvl="1"/>
            <a:endParaRPr lang="pt-PT" dirty="0"/>
          </a:p>
          <a:p>
            <a:pPr lvl="1"/>
            <a:r>
              <a:rPr lang="pt-PT" sz="3200" dirty="0" smtClean="0"/>
              <a:t> </a:t>
            </a:r>
            <a:r>
              <a:rPr lang="pt-PT" sz="3200" dirty="0"/>
              <a:t>a memória </a:t>
            </a:r>
            <a:r>
              <a:rPr lang="pt-PT" sz="3200" dirty="0" smtClean="0"/>
              <a:t>externa e a aquisição de conhecimento, a partilha formal e a orientação cultural para o conhecimento</a:t>
            </a:r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6813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(4)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Partimos do pressuposto que a recuperação e a memória  eram  dependentes da </a:t>
            </a:r>
            <a:r>
              <a:rPr lang="pt-PT" dirty="0"/>
              <a:t>aquisição, partilha e </a:t>
            </a:r>
            <a:r>
              <a:rPr lang="pt-PT" dirty="0" smtClean="0"/>
              <a:t>interpretação</a:t>
            </a:r>
            <a:endParaRPr lang="pt-PT" dirty="0"/>
          </a:p>
          <a:p>
            <a:endParaRPr lang="pt-PT" dirty="0" smtClean="0"/>
          </a:p>
          <a:p>
            <a:r>
              <a:rPr lang="pt-PT" dirty="0" smtClean="0"/>
              <a:t>Concluímos que </a:t>
            </a:r>
            <a:r>
              <a:rPr lang="pt-PT" sz="2400" dirty="0" smtClean="0"/>
              <a:t>(amostra total)</a:t>
            </a:r>
            <a:r>
              <a:rPr lang="pt-PT" dirty="0" smtClean="0"/>
              <a:t>:</a:t>
            </a:r>
          </a:p>
          <a:p>
            <a:pPr lvl="1"/>
            <a:r>
              <a:rPr lang="pt-PT" sz="3200" dirty="0" smtClean="0"/>
              <a:t> a memória </a:t>
            </a:r>
            <a:r>
              <a:rPr lang="pt-PT" sz="3200" dirty="0"/>
              <a:t>externa </a:t>
            </a:r>
            <a:r>
              <a:rPr lang="pt-PT" sz="3200" dirty="0" smtClean="0"/>
              <a:t>é o processo deles menos dependente </a:t>
            </a:r>
          </a:p>
          <a:p>
            <a:pPr lvl="1"/>
            <a:r>
              <a:rPr lang="pt-PT" sz="3200" dirty="0" smtClean="0"/>
              <a:t>a </a:t>
            </a:r>
            <a:r>
              <a:rPr lang="pt-PT" sz="3200" dirty="0"/>
              <a:t>memória interna é o processo </a:t>
            </a:r>
            <a:r>
              <a:rPr lang="pt-PT" sz="3200" dirty="0" smtClean="0"/>
              <a:t>deles </a:t>
            </a:r>
            <a:r>
              <a:rPr lang="pt-PT" sz="3200" dirty="0"/>
              <a:t>mais dependente</a:t>
            </a:r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9632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(4)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sz="3000" dirty="0"/>
              <a:t>A relação de mais elevada dependência é a da memória interna face à aquisição de </a:t>
            </a:r>
            <a:r>
              <a:rPr lang="pt-PT" sz="3000" dirty="0" smtClean="0"/>
              <a:t>conhecimento</a:t>
            </a:r>
          </a:p>
          <a:p>
            <a:r>
              <a:rPr lang="pt-PT" sz="3000" dirty="0" smtClean="0"/>
              <a:t>A recuperação é muito dependente da interpretação</a:t>
            </a:r>
          </a:p>
          <a:p>
            <a:r>
              <a:rPr lang="pt-PT" sz="3000" dirty="0" smtClean="0"/>
              <a:t>As </a:t>
            </a:r>
            <a:r>
              <a:rPr lang="pt-PT" sz="3000" dirty="0"/>
              <a:t>práticas formais </a:t>
            </a:r>
            <a:r>
              <a:rPr lang="pt-PT" sz="3000" dirty="0" smtClean="0"/>
              <a:t>impactam negativamente a </a:t>
            </a:r>
            <a:r>
              <a:rPr lang="pt-PT" sz="3000" dirty="0"/>
              <a:t>memória </a:t>
            </a:r>
            <a:r>
              <a:rPr lang="pt-PT" sz="3000" dirty="0" smtClean="0"/>
              <a:t>externa</a:t>
            </a:r>
          </a:p>
          <a:p>
            <a:r>
              <a:rPr lang="pt-PT" sz="3000" dirty="0" smtClean="0"/>
              <a:t>As </a:t>
            </a:r>
            <a:r>
              <a:rPr lang="pt-PT" sz="3000" dirty="0"/>
              <a:t>práticas formais impactam </a:t>
            </a:r>
            <a:r>
              <a:rPr lang="pt-PT" sz="3000" dirty="0" smtClean="0"/>
              <a:t>positivamente </a:t>
            </a:r>
            <a:r>
              <a:rPr lang="pt-PT" sz="3000" dirty="0"/>
              <a:t>na memória </a:t>
            </a:r>
            <a:r>
              <a:rPr lang="pt-PT" sz="3000" dirty="0" smtClean="0"/>
              <a:t>interna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25070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(4)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N</a:t>
            </a:r>
            <a:r>
              <a:rPr lang="pt-PT" dirty="0" smtClean="0"/>
              <a:t>as </a:t>
            </a:r>
            <a:r>
              <a:rPr lang="pt-PT" dirty="0"/>
              <a:t>organizações </a:t>
            </a:r>
            <a:r>
              <a:rPr lang="pt-PT" dirty="0" smtClean="0"/>
              <a:t>certificadas:</a:t>
            </a:r>
          </a:p>
          <a:p>
            <a:pPr lvl="1"/>
            <a:r>
              <a:rPr lang="pt-PT" sz="3000" dirty="0" smtClean="0"/>
              <a:t>é </a:t>
            </a:r>
            <a:r>
              <a:rPr lang="pt-PT" sz="3000" dirty="0"/>
              <a:t>maior a variabilidade explicada pelo modelo </a:t>
            </a:r>
          </a:p>
          <a:p>
            <a:pPr lvl="1"/>
            <a:r>
              <a:rPr lang="pt-PT" sz="3000" dirty="0" smtClean="0"/>
              <a:t>a </a:t>
            </a:r>
            <a:r>
              <a:rPr lang="pt-PT" sz="3000" dirty="0"/>
              <a:t>aquisição do conhecimento tem impacto na memória </a:t>
            </a:r>
            <a:r>
              <a:rPr lang="pt-PT" sz="3000" dirty="0" smtClean="0"/>
              <a:t>externa</a:t>
            </a:r>
            <a:endParaRPr lang="pt-PT" sz="3000" dirty="0"/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/>
              <a:t>Nas organizações </a:t>
            </a:r>
            <a:r>
              <a:rPr lang="pt-PT" dirty="0" smtClean="0"/>
              <a:t>não certificadas:</a:t>
            </a:r>
          </a:p>
          <a:p>
            <a:pPr lvl="1"/>
            <a:r>
              <a:rPr lang="pt-PT" sz="3000" dirty="0" smtClean="0"/>
              <a:t>Acentua-se a </a:t>
            </a:r>
            <a:r>
              <a:rPr lang="pt-PT" sz="3000" dirty="0"/>
              <a:t>influência negativa das práticas formais de partilha do conhecimento na memória </a:t>
            </a:r>
            <a:r>
              <a:rPr lang="pt-PT" sz="3000" dirty="0" smtClean="0"/>
              <a:t>externa</a:t>
            </a:r>
          </a:p>
        </p:txBody>
      </p:sp>
    </p:spTree>
    <p:extLst>
      <p:ext uri="{BB962C8B-B14F-4D97-AF65-F5344CB8AC3E}">
        <p14:creationId xmlns:p14="http://schemas.microsoft.com/office/powerpoint/2010/main" val="29735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(5)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pt-PT" sz="3500" dirty="0" smtClean="0"/>
              <a:t>A orientação cultural para o conhecimento:</a:t>
            </a:r>
          </a:p>
          <a:p>
            <a:pPr lvl="1"/>
            <a:endParaRPr lang="pt-PT" sz="3500" dirty="0" smtClean="0"/>
          </a:p>
          <a:p>
            <a:pPr lvl="1"/>
            <a:r>
              <a:rPr lang="pt-PT" sz="3500" dirty="0" smtClean="0"/>
              <a:t> Influencia diferentemente os processos de gestão do conhecimento</a:t>
            </a:r>
          </a:p>
          <a:p>
            <a:endParaRPr lang="pt-PT" dirty="0" smtClean="0"/>
          </a:p>
          <a:p>
            <a:pPr lvl="1"/>
            <a:r>
              <a:rPr lang="pt-PT" sz="3500" dirty="0" smtClean="0"/>
              <a:t>É particularmente </a:t>
            </a:r>
            <a:r>
              <a:rPr lang="pt-PT" sz="3500" dirty="0"/>
              <a:t>relevante </a:t>
            </a:r>
            <a:r>
              <a:rPr lang="pt-PT" sz="3500" dirty="0" smtClean="0"/>
              <a:t>na </a:t>
            </a:r>
            <a:r>
              <a:rPr lang="pt-PT" sz="3500" dirty="0"/>
              <a:t>aquisição </a:t>
            </a:r>
            <a:r>
              <a:rPr lang="pt-PT" sz="3500" dirty="0" smtClean="0"/>
              <a:t>de conhecimento, a sua interpretação e </a:t>
            </a:r>
            <a:r>
              <a:rPr lang="pt-PT" sz="3500" dirty="0"/>
              <a:t>memorização </a:t>
            </a:r>
            <a:r>
              <a:rPr lang="pt-PT" sz="3500" dirty="0" smtClean="0"/>
              <a:t>interna</a:t>
            </a:r>
          </a:p>
          <a:p>
            <a:endParaRPr lang="pt-PT" dirty="0" smtClean="0"/>
          </a:p>
          <a:p>
            <a:pPr lvl="1"/>
            <a:r>
              <a:rPr lang="pt-PT" sz="3500" dirty="0" smtClean="0"/>
              <a:t>É menos relevante nos </a:t>
            </a:r>
            <a:r>
              <a:rPr lang="pt-PT" sz="3500" dirty="0"/>
              <a:t>processos de partilha informal do conhecimento e </a:t>
            </a:r>
            <a:r>
              <a:rPr lang="pt-PT" sz="3500" dirty="0" smtClean="0"/>
              <a:t>na </a:t>
            </a:r>
            <a:r>
              <a:rPr lang="pt-PT" sz="3500" dirty="0"/>
              <a:t>memória organizacional </a:t>
            </a:r>
            <a:r>
              <a:rPr lang="pt-PT" sz="3500" dirty="0" smtClean="0"/>
              <a:t>externa</a:t>
            </a:r>
            <a:endParaRPr lang="pt-PT" sz="3500" dirty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4124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Enquadramento conceptual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/>
              <a:t>Gestão do conhecimento: </a:t>
            </a:r>
          </a:p>
          <a:p>
            <a:endParaRPr lang="pt-PT" dirty="0" smtClean="0"/>
          </a:p>
          <a:p>
            <a:pPr algn="just"/>
            <a:r>
              <a:rPr lang="pt-PT" dirty="0" smtClean="0"/>
              <a:t>Actividades organizacionais quotidianas de </a:t>
            </a:r>
            <a:r>
              <a:rPr lang="pt-PT" dirty="0"/>
              <a:t>criação e desenvolvimento </a:t>
            </a:r>
            <a:r>
              <a:rPr lang="pt-PT" dirty="0" smtClean="0"/>
              <a:t>de </a:t>
            </a:r>
            <a:r>
              <a:rPr lang="pt-PT" dirty="0"/>
              <a:t>condições </a:t>
            </a:r>
            <a:r>
              <a:rPr lang="pt-PT" dirty="0" smtClean="0"/>
              <a:t>internas </a:t>
            </a:r>
            <a:r>
              <a:rPr lang="pt-PT" dirty="0"/>
              <a:t>que catalisam </a:t>
            </a:r>
            <a:r>
              <a:rPr lang="pt-PT" dirty="0" smtClean="0"/>
              <a:t>os </a:t>
            </a:r>
            <a:r>
              <a:rPr lang="pt-PT" dirty="0"/>
              <a:t>processos relacionados com o conhecimento, </a:t>
            </a:r>
            <a:r>
              <a:rPr lang="pt-PT" dirty="0" smtClean="0"/>
              <a:t>no </a:t>
            </a:r>
            <a:r>
              <a:rPr lang="pt-PT" dirty="0"/>
              <a:t>sentido da concretização dos objectivos de uma </a:t>
            </a:r>
            <a:r>
              <a:rPr lang="pt-PT" dirty="0" smtClean="0"/>
              <a:t>dada organização (Cardoso, 2007)</a:t>
            </a:r>
          </a:p>
        </p:txBody>
      </p:sp>
    </p:spTree>
    <p:extLst>
      <p:ext uri="{BB962C8B-B14F-4D97-AF65-F5344CB8AC3E}">
        <p14:creationId xmlns:p14="http://schemas.microsoft.com/office/powerpoint/2010/main" val="40521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Principais conclusões (5)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pt-PT" dirty="0" smtClean="0"/>
              <a:t>A </a:t>
            </a:r>
            <a:r>
              <a:rPr lang="pt-PT" dirty="0"/>
              <a:t>orientação cultural para o conhecimento evidencia maiores capacidades preditivas nas </a:t>
            </a:r>
            <a:r>
              <a:rPr lang="pt-PT" i="1" dirty="0"/>
              <a:t>Câmaras Municipais </a:t>
            </a:r>
            <a:r>
              <a:rPr lang="pt-PT" i="1" dirty="0" smtClean="0"/>
              <a:t>certificadas</a:t>
            </a:r>
          </a:p>
          <a:p>
            <a:endParaRPr lang="pt-PT" dirty="0"/>
          </a:p>
          <a:p>
            <a:r>
              <a:rPr lang="pt-PT" dirty="0"/>
              <a:t>I</a:t>
            </a:r>
            <a:r>
              <a:rPr lang="pt-PT" dirty="0" smtClean="0"/>
              <a:t>nfluência particularmente </a:t>
            </a:r>
            <a:r>
              <a:rPr lang="pt-PT" dirty="0"/>
              <a:t>evidente nos processos de partilha do conhecimento (formal e informal) e </a:t>
            </a:r>
            <a:r>
              <a:rPr lang="pt-PT" dirty="0" smtClean="0"/>
              <a:t>interpretação</a:t>
            </a:r>
          </a:p>
        </p:txBody>
      </p:sp>
    </p:spTree>
    <p:extLst>
      <p:ext uri="{BB962C8B-B14F-4D97-AF65-F5344CB8AC3E}">
        <p14:creationId xmlns:p14="http://schemas.microsoft.com/office/powerpoint/2010/main" val="1296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ra-website-assets.s3.amazonaws.com/uploads/production/image/image/949/slide_MKT-WB-CON-PR-232-FT-ED-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35896" y="23450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)"/>
              </a:rPr>
              <a:t>Operador Nacional do Sistema Elétrico – O N S</a:t>
            </a:r>
            <a:endParaRPr lang="pt-BR" sz="1400" dirty="0">
              <a:solidFill>
                <a:schemeClr val="bg1"/>
              </a:solidFill>
              <a:latin typeface="impacta)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5982578" y="3284984"/>
            <a:ext cx="2765886" cy="1224136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925361" y="3360911"/>
            <a:ext cx="28803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Impacta"/>
              </a:rPr>
              <a:t>(6)</a:t>
            </a:r>
          </a:p>
          <a:p>
            <a:pPr algn="ctr">
              <a:spcBef>
                <a:spcPts val="600"/>
              </a:spcBef>
            </a:pPr>
            <a:r>
              <a:rPr lang="pt-BR" b="1" dirty="0" smtClean="0">
                <a:solidFill>
                  <a:schemeClr val="bg1"/>
                </a:solidFill>
                <a:latin typeface="Impacta"/>
              </a:rPr>
              <a:t>Lições aprendidas </a:t>
            </a:r>
            <a:endParaRPr lang="pt-BR" b="1" dirty="0">
              <a:solidFill>
                <a:schemeClr val="bg1"/>
              </a:solidFill>
              <a:latin typeface="Impacta"/>
            </a:endParaRPr>
          </a:p>
        </p:txBody>
      </p:sp>
      <p:pic>
        <p:nvPicPr>
          <p:cNvPr id="6" name="Picture 18" descr="F:\AN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28" y="8134"/>
            <a:ext cx="939692" cy="7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2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accent1">
                    <a:lumMod val="75000"/>
                  </a:schemeClr>
                </a:solidFill>
              </a:rPr>
              <a:t>Lições aprendidas…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pt-PT" sz="3000" dirty="0" smtClean="0"/>
          </a:p>
          <a:p>
            <a:r>
              <a:rPr lang="pt-PT" sz="3000" dirty="0" smtClean="0"/>
              <a:t>Os estudos que já realizámos e as experiências de implementação da GC em que nos envolvemos ensinaram-nos que existem algumas condições facilitadoras da implementação da GC</a:t>
            </a:r>
            <a:endParaRPr lang="pt-BR" sz="3000" dirty="0"/>
          </a:p>
          <a:p>
            <a:endParaRPr lang="pt-BR" sz="3000" dirty="0" smtClean="0"/>
          </a:p>
          <a:p>
            <a:r>
              <a:rPr lang="pt-BR" sz="3000" dirty="0" smtClean="0"/>
              <a:t>Sinalizamos algumas…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7930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Lições aprendidas…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sz="3000" dirty="0" smtClean="0"/>
              <a:t>Investir </a:t>
            </a:r>
            <a:r>
              <a:rPr lang="pt-PT" sz="3000" dirty="0"/>
              <a:t>em estratégias </a:t>
            </a:r>
            <a:r>
              <a:rPr lang="pt-PT" sz="3000" dirty="0" smtClean="0"/>
              <a:t>“orientadas para as pessoas” (não só em tecnologia)</a:t>
            </a:r>
            <a:endParaRPr lang="pt-PT" sz="3000" dirty="0"/>
          </a:p>
          <a:p>
            <a:endParaRPr lang="pt-PT" sz="3000" dirty="0" smtClean="0"/>
          </a:p>
          <a:p>
            <a:r>
              <a:rPr lang="pt-PT" sz="3000" dirty="0" smtClean="0"/>
              <a:t>Atender </a:t>
            </a:r>
            <a:r>
              <a:rPr lang="pt-PT" sz="3000" dirty="0"/>
              <a:t>às dinâmicas </a:t>
            </a:r>
            <a:r>
              <a:rPr lang="pt-PT" sz="3000" dirty="0" smtClean="0"/>
              <a:t>comportamentais, comunicacionais e relacionais</a:t>
            </a:r>
          </a:p>
          <a:p>
            <a:endParaRPr lang="pt-PT" sz="3000" dirty="0" smtClean="0"/>
          </a:p>
          <a:p>
            <a:r>
              <a:rPr lang="pt-PT" sz="3000" dirty="0" smtClean="0"/>
              <a:t>Construir uma linguagem e entendimentos partilhados indispensáveis </a:t>
            </a:r>
            <a:r>
              <a:rPr lang="pt-PT" sz="3000" dirty="0"/>
              <a:t>ao envolvimento </a:t>
            </a:r>
            <a:r>
              <a:rPr lang="pt-PT" sz="3000" dirty="0" smtClean="0"/>
              <a:t>dos colaboradores na implementação da </a:t>
            </a:r>
            <a:r>
              <a:rPr lang="pt-PT" sz="3000" dirty="0"/>
              <a:t>GC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9726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Lições aprendidas…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sz="3000" dirty="0" smtClean="0"/>
              <a:t>GRH que promova e sustente uma orientação cultural para a aprendizagem e o conhecimento</a:t>
            </a:r>
          </a:p>
          <a:p>
            <a:endParaRPr lang="pt-PT" sz="3000" dirty="0" smtClean="0"/>
          </a:p>
          <a:p>
            <a:r>
              <a:rPr lang="pt-PT" sz="3000" dirty="0" smtClean="0"/>
              <a:t>GRH desenvolvida </a:t>
            </a:r>
            <a:r>
              <a:rPr lang="pt-PT" sz="3000" dirty="0"/>
              <a:t>numa perspectiva orgânica, de valorização das pessoas, de desenvolvimento e </a:t>
            </a:r>
            <a:r>
              <a:rPr lang="pt-PT" sz="3000" dirty="0" smtClean="0"/>
              <a:t>investimento</a:t>
            </a:r>
          </a:p>
          <a:p>
            <a:endParaRPr lang="pt-PT" sz="3000" dirty="0" smtClean="0"/>
          </a:p>
          <a:p>
            <a:r>
              <a:rPr lang="pt-PT" sz="3000" dirty="0" smtClean="0"/>
              <a:t>GRH estratégica </a:t>
            </a:r>
            <a:r>
              <a:rPr lang="pt-PT" sz="3000" dirty="0"/>
              <a:t>e </a:t>
            </a:r>
            <a:r>
              <a:rPr lang="pt-PT" sz="3000" dirty="0" smtClean="0"/>
              <a:t>desenvolvida </a:t>
            </a:r>
            <a:r>
              <a:rPr lang="pt-PT" sz="3000" dirty="0"/>
              <a:t>de uma forma </a:t>
            </a:r>
            <a:r>
              <a:rPr lang="pt-PT" sz="3000" dirty="0" smtClean="0"/>
              <a:t>integrada em todas as suas acções</a:t>
            </a:r>
          </a:p>
        </p:txBody>
      </p:sp>
    </p:spTree>
    <p:extLst>
      <p:ext uri="{BB962C8B-B14F-4D97-AF65-F5344CB8AC3E}">
        <p14:creationId xmlns:p14="http://schemas.microsoft.com/office/powerpoint/2010/main" val="24444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Lições aprendidas…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pt-PT" sz="3000" dirty="0" smtClean="0"/>
              <a:t>GRH promotora do </a:t>
            </a:r>
            <a:r>
              <a:rPr lang="pt-PT" sz="3000" dirty="0"/>
              <a:t>vínculo </a:t>
            </a:r>
            <a:r>
              <a:rPr lang="pt-PT" sz="3000" dirty="0" smtClean="0"/>
              <a:t>pessoal dos colaboradores, pois este  </a:t>
            </a:r>
            <a:r>
              <a:rPr lang="pt-PT" sz="3000" dirty="0"/>
              <a:t>tem impacto na </a:t>
            </a:r>
            <a:r>
              <a:rPr lang="pt-PT" sz="3000" dirty="0" smtClean="0"/>
              <a:t>GC </a:t>
            </a:r>
          </a:p>
          <a:p>
            <a:endParaRPr lang="pt-PT" sz="3000" dirty="0" smtClean="0"/>
          </a:p>
          <a:p>
            <a:r>
              <a:rPr lang="pt-PT" sz="3000" dirty="0" smtClean="0"/>
              <a:t>Valorizar e desenvolver lideranças promotoras do desenvolvimento dos colaboradores</a:t>
            </a:r>
          </a:p>
          <a:p>
            <a:endParaRPr lang="pt-PT" sz="3000" dirty="0" smtClean="0"/>
          </a:p>
          <a:p>
            <a:r>
              <a:rPr lang="pt-PT" sz="3000" dirty="0" smtClean="0"/>
              <a:t>Harmonização da </a:t>
            </a:r>
            <a:r>
              <a:rPr lang="pt-PT" sz="3000" dirty="0"/>
              <a:t>estratégia e </a:t>
            </a:r>
            <a:r>
              <a:rPr lang="pt-PT" sz="3000" dirty="0" smtClean="0"/>
              <a:t>estrutura </a:t>
            </a:r>
            <a:r>
              <a:rPr lang="pt-PT" sz="3000" dirty="0"/>
              <a:t>organizacionais, </a:t>
            </a:r>
            <a:r>
              <a:rPr lang="pt-PT" sz="3000" dirty="0" smtClean="0"/>
              <a:t>das políticas </a:t>
            </a:r>
            <a:r>
              <a:rPr lang="pt-PT" sz="3000" dirty="0"/>
              <a:t>de GRH e </a:t>
            </a:r>
            <a:r>
              <a:rPr lang="pt-PT" sz="3000" dirty="0" smtClean="0"/>
              <a:t>das </a:t>
            </a:r>
            <a:r>
              <a:rPr lang="pt-PT" sz="3000" dirty="0"/>
              <a:t>iniciativas de GC </a:t>
            </a:r>
            <a:r>
              <a:rPr lang="pt-PT" sz="3000" dirty="0" smtClean="0"/>
              <a:t>para o alcance </a:t>
            </a:r>
            <a:r>
              <a:rPr lang="pt-PT" sz="3000" dirty="0"/>
              <a:t>de objectivos individuais e </a:t>
            </a:r>
            <a:r>
              <a:rPr lang="pt-PT" sz="3000" dirty="0" smtClean="0"/>
              <a:t>organizacionais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0131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Lições aprendidas…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000" dirty="0" smtClean="0"/>
              <a:t>GC constribui </a:t>
            </a:r>
            <a:r>
              <a:rPr lang="pt-BR" sz="3000" dirty="0"/>
              <a:t>para um desempenho </a:t>
            </a:r>
            <a:r>
              <a:rPr lang="pt-BR" sz="3000" dirty="0" smtClean="0"/>
              <a:t>organizacional </a:t>
            </a:r>
            <a:r>
              <a:rPr lang="pt-BR" sz="3000" dirty="0"/>
              <a:t>distintivo e </a:t>
            </a:r>
            <a:r>
              <a:rPr lang="pt-BR" sz="3000" dirty="0" smtClean="0"/>
              <a:t>sustentável</a:t>
            </a:r>
          </a:p>
          <a:p>
            <a:endParaRPr lang="pt-BR" sz="2800" dirty="0" smtClean="0"/>
          </a:p>
          <a:p>
            <a:r>
              <a:rPr lang="pt-BR" sz="3000" dirty="0" smtClean="0"/>
              <a:t>Cardoso </a:t>
            </a:r>
            <a:r>
              <a:rPr lang="pt-BR" sz="3000" dirty="0"/>
              <a:t>(2007a, 2007b) sustenta empiricamente que a GC tem um </a:t>
            </a:r>
            <a:r>
              <a:rPr lang="pt-PT" sz="3000" dirty="0"/>
              <a:t>impacto positivo na competitividade organizacional, medida através de indicadores objectivos de </a:t>
            </a:r>
            <a:r>
              <a:rPr lang="pt-PT" sz="3000" dirty="0" smtClean="0"/>
              <a:t>desempenho</a:t>
            </a:r>
          </a:p>
        </p:txBody>
      </p:sp>
    </p:spTree>
    <p:extLst>
      <p:ext uri="{BB962C8B-B14F-4D97-AF65-F5344CB8AC3E}">
        <p14:creationId xmlns:p14="http://schemas.microsoft.com/office/powerpoint/2010/main" val="35683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Lições</a:t>
            </a:r>
            <a:r>
              <a:rPr lang="pt-PT" sz="3000" b="1" dirty="0">
                <a:solidFill>
                  <a:schemeClr val="accent1">
                    <a:lumMod val="75000"/>
                  </a:schemeClr>
                </a:solidFill>
              </a:rPr>
              <a:t> aprendidas…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PT" sz="3000" dirty="0"/>
              <a:t>O</a:t>
            </a:r>
            <a:r>
              <a:rPr lang="pt-PT" sz="3000" dirty="0" smtClean="0"/>
              <a:t>rganizações </a:t>
            </a:r>
            <a:r>
              <a:rPr lang="pt-PT" sz="3000" dirty="0"/>
              <a:t>onde a GC </a:t>
            </a:r>
            <a:r>
              <a:rPr lang="pt-PT" sz="3000" dirty="0" smtClean="0"/>
              <a:t>é mais actuante, apresentam:</a:t>
            </a:r>
          </a:p>
          <a:p>
            <a:r>
              <a:rPr lang="pt-PT" sz="3000" dirty="0"/>
              <a:t>R</a:t>
            </a:r>
            <a:r>
              <a:rPr lang="pt-PT" sz="3000" dirty="0" smtClean="0"/>
              <a:t>esultados superiores </a:t>
            </a:r>
            <a:r>
              <a:rPr lang="pt-PT" sz="3000" dirty="0"/>
              <a:t>em todos os indicadores </a:t>
            </a:r>
            <a:r>
              <a:rPr lang="pt-PT" sz="3000" dirty="0" smtClean="0"/>
              <a:t>económico-financeiros</a:t>
            </a:r>
          </a:p>
          <a:p>
            <a:r>
              <a:rPr lang="pt-PT" sz="3000" dirty="0" smtClean="0"/>
              <a:t>Taxas </a:t>
            </a:r>
            <a:r>
              <a:rPr lang="pt-PT" sz="3000" dirty="0"/>
              <a:t>de crescimento reais médias das </a:t>
            </a:r>
            <a:r>
              <a:rPr lang="pt-PT" sz="3000" dirty="0" smtClean="0"/>
              <a:t>vendas mais elevadas</a:t>
            </a:r>
          </a:p>
          <a:p>
            <a:r>
              <a:rPr lang="pt-PT" sz="3000" dirty="0"/>
              <a:t>M</a:t>
            </a:r>
            <a:r>
              <a:rPr lang="pt-PT" sz="3000" dirty="0" smtClean="0"/>
              <a:t>aior produtividade </a:t>
            </a:r>
            <a:r>
              <a:rPr lang="pt-PT" sz="3000" dirty="0"/>
              <a:t>por </a:t>
            </a:r>
            <a:r>
              <a:rPr lang="pt-PT" sz="3000" dirty="0" smtClean="0"/>
              <a:t>colaborador</a:t>
            </a:r>
          </a:p>
          <a:p>
            <a:r>
              <a:rPr lang="pt-PT" sz="3000" dirty="0" smtClean="0"/>
              <a:t>Uma </a:t>
            </a:r>
            <a:r>
              <a:rPr lang="pt-PT" sz="3000" dirty="0"/>
              <a:t>superior qualidade de vida no trabalho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4762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Lições aprendidas…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dirty="0" smtClean="0"/>
              <a:t>Brito </a:t>
            </a:r>
            <a:r>
              <a:rPr lang="pt-BR" sz="3000" dirty="0"/>
              <a:t>(2010), num estudo realizado em autarquias locais, concluiu </a:t>
            </a:r>
            <a:r>
              <a:rPr lang="pt-BR" sz="3000" dirty="0" smtClean="0"/>
              <a:t>que:</a:t>
            </a:r>
          </a:p>
          <a:p>
            <a:endParaRPr lang="pt-PT" sz="3000" dirty="0" smtClean="0"/>
          </a:p>
          <a:p>
            <a:r>
              <a:rPr lang="pt-PT" sz="3000" dirty="0" smtClean="0"/>
              <a:t>os </a:t>
            </a:r>
            <a:r>
              <a:rPr lang="pt-PT" sz="3000" dirty="0"/>
              <a:t>processos de gestão estratégica do conhecimento e as práticas de gestão do conhecimento têm impacto no desempenho organizacional, medido por recurso à satisfação dos munícipes e à imagem </a:t>
            </a:r>
            <a:r>
              <a:rPr lang="pt-PT" sz="3000" dirty="0" smtClean="0"/>
              <a:t>organizacional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0800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6/69/Itamar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83968" y="6550223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impacta)"/>
              </a:rPr>
              <a:t>Ministério das Relações Exteriores</a:t>
            </a:r>
            <a:endParaRPr lang="pt-BR" sz="1400" dirty="0">
              <a:solidFill>
                <a:schemeClr val="bg1"/>
              </a:solidFill>
              <a:latin typeface="impacta)"/>
            </a:endParaRPr>
          </a:p>
        </p:txBody>
      </p:sp>
      <p:pic>
        <p:nvPicPr>
          <p:cNvPr id="4" name="Picture 18" descr="F:\AN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28" y="8134"/>
            <a:ext cx="939692" cy="7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5958154" y="4420598"/>
            <a:ext cx="2880320" cy="1656184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958154" y="4437112"/>
            <a:ext cx="28803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Impacta"/>
              </a:rPr>
              <a:t>(7)</a:t>
            </a:r>
          </a:p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bg1"/>
                </a:solidFill>
                <a:latin typeface="Impacta"/>
              </a:rPr>
              <a:t>Perspectivas de profissionalização e institucionalização dos processos de GC</a:t>
            </a:r>
            <a:endParaRPr lang="pt-BR" sz="1600" b="1" dirty="0">
              <a:solidFill>
                <a:schemeClr val="bg1"/>
              </a:solidFill>
              <a:latin typeface="Impacta"/>
            </a:endParaRPr>
          </a:p>
        </p:txBody>
      </p:sp>
    </p:spTree>
    <p:extLst>
      <p:ext uri="{BB962C8B-B14F-4D97-AF65-F5344CB8AC3E}">
        <p14:creationId xmlns:p14="http://schemas.microsoft.com/office/powerpoint/2010/main" val="17178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Enquadramento conceptual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dirty="0"/>
              <a:t>M</a:t>
            </a:r>
            <a:r>
              <a:rPr lang="pt-BR" dirty="0" smtClean="0"/>
              <a:t>odelo de Cardoso (2007)</a:t>
            </a:r>
          </a:p>
          <a:p>
            <a:pPr>
              <a:lnSpc>
                <a:spcPct val="110000"/>
              </a:lnSpc>
            </a:pPr>
            <a:r>
              <a:rPr lang="pt-PT" dirty="0" smtClean="0"/>
              <a:t>Visão </a:t>
            </a:r>
            <a:r>
              <a:rPr lang="pt-PT" dirty="0"/>
              <a:t>da </a:t>
            </a:r>
            <a:r>
              <a:rPr lang="pt-PT" dirty="0" smtClean="0"/>
              <a:t>GC orientada </a:t>
            </a:r>
            <a:r>
              <a:rPr lang="pt-PT" dirty="0"/>
              <a:t>para as </a:t>
            </a:r>
            <a:r>
              <a:rPr lang="pt-PT" dirty="0" smtClean="0"/>
              <a:t>pessoas</a:t>
            </a:r>
          </a:p>
          <a:p>
            <a:pPr>
              <a:lnSpc>
                <a:spcPct val="110000"/>
              </a:lnSpc>
            </a:pPr>
            <a:r>
              <a:rPr lang="pt-PT" dirty="0" smtClean="0"/>
              <a:t>Interacções </a:t>
            </a:r>
            <a:r>
              <a:rPr lang="pt-PT" dirty="0"/>
              <a:t>sociais </a:t>
            </a:r>
            <a:r>
              <a:rPr lang="pt-PT" dirty="0" smtClean="0"/>
              <a:t>(presenciais</a:t>
            </a:r>
            <a:r>
              <a:rPr lang="pt-PT" dirty="0"/>
              <a:t>) </a:t>
            </a:r>
            <a:r>
              <a:rPr lang="pt-PT" dirty="0" smtClean="0"/>
              <a:t>como </a:t>
            </a:r>
            <a:r>
              <a:rPr lang="pt-PT" dirty="0"/>
              <a:t>meio privilegiado para </a:t>
            </a:r>
            <a:r>
              <a:rPr lang="pt-PT" dirty="0" smtClean="0"/>
              <a:t>aquisição</a:t>
            </a:r>
            <a:r>
              <a:rPr lang="pt-PT" dirty="0"/>
              <a:t>, </a:t>
            </a:r>
            <a:r>
              <a:rPr lang="pt-PT" dirty="0" smtClean="0"/>
              <a:t>partilha</a:t>
            </a:r>
            <a:r>
              <a:rPr lang="pt-PT" dirty="0"/>
              <a:t> </a:t>
            </a:r>
            <a:r>
              <a:rPr lang="pt-PT" dirty="0" smtClean="0"/>
              <a:t>e interpretação do conhecimento (tácito)</a:t>
            </a:r>
          </a:p>
          <a:p>
            <a:pPr>
              <a:lnSpc>
                <a:spcPct val="110000"/>
              </a:lnSpc>
            </a:pPr>
            <a:r>
              <a:rPr lang="pt-PT" dirty="0"/>
              <a:t>T</a:t>
            </a:r>
            <a:r>
              <a:rPr lang="pt-PT" dirty="0" smtClean="0"/>
              <a:t>ecnologia como catalisadora </a:t>
            </a:r>
            <a:r>
              <a:rPr lang="pt-PT" dirty="0"/>
              <a:t>de alguns dos processos de </a:t>
            </a:r>
            <a:r>
              <a:rPr lang="pt-PT" dirty="0" smtClean="0"/>
              <a:t>GC (explícito)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0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Perpectivas de profissionalização e institucionalização da GC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No actual contexto socio-político as </a:t>
            </a:r>
            <a:r>
              <a:rPr lang="pt-BR" dirty="0"/>
              <a:t>perspectivas de profissionalização e institucionalização da </a:t>
            </a:r>
            <a:r>
              <a:rPr lang="pt-BR" dirty="0" smtClean="0"/>
              <a:t>GC na Administração Pública Local portuguesa parecem ser muito reduzidas</a:t>
            </a:r>
          </a:p>
          <a:p>
            <a:endParaRPr lang="pt-BR" dirty="0" smtClean="0"/>
          </a:p>
          <a:p>
            <a:r>
              <a:rPr lang="pt-BR" dirty="0" smtClean="0"/>
              <a:t>No entanto, consideramos relevante sensibilizar estas organizações para o que já fazem e sabem fazer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Perpectivas de profissionalização e institucionalização da GC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É mais fácil e mais mobilizador construir a partir de uma visão positiva e construtiva do que já fazemos do que a partir da consideração de que tudo precisamos de aprender a fazer…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10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233228" y="2921812"/>
            <a:ext cx="65836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ts val="1300"/>
              </a:spcBef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1pPr>
            <a:lvl2pPr eaLnBrk="0" hangingPunct="0">
              <a:lnSpc>
                <a:spcPct val="87000"/>
              </a:lnSpc>
              <a:spcBef>
                <a:spcPts val="1000"/>
              </a:spcBef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2pPr>
            <a:lvl3pPr eaLnBrk="0" hangingPunct="0">
              <a:lnSpc>
                <a:spcPct val="87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3pPr>
            <a:lvl4pPr eaLnBrk="0" hangingPunct="0">
              <a:lnSpc>
                <a:spcPct val="87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4pPr>
            <a:lvl5pPr eaLnBrk="0" hangingPunct="0">
              <a:lnSpc>
                <a:spcPct val="87000"/>
              </a:lnSpc>
              <a:spcBef>
                <a:spcPts val="300"/>
              </a:spcBef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2400" dirty="0" smtClean="0">
                <a:solidFill>
                  <a:schemeClr val="tx1"/>
                </a:solidFill>
                <a:latin typeface="Impacta"/>
                <a:ea typeface="WenQuanYi Micro Hei" charset="0"/>
                <a:cs typeface="Arial" pitchFamily="34" charset="0"/>
              </a:rPr>
              <a:t>Leonor Pais</a:t>
            </a:r>
            <a:endParaRPr lang="pt-BR" altLang="pt-BR" sz="2400" dirty="0">
              <a:solidFill>
                <a:schemeClr val="tx1"/>
              </a:solidFill>
              <a:latin typeface="Impacta"/>
              <a:ea typeface="WenQuanYi Micro Hei" charset="0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pt-BR" altLang="pt-BR" sz="2000" dirty="0" smtClean="0">
              <a:solidFill>
                <a:schemeClr val="tx1"/>
              </a:solidFill>
              <a:latin typeface="Impacta"/>
              <a:ea typeface="WenQuanYi Micro Hei" charset="0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2000" dirty="0" smtClean="0">
                <a:solidFill>
                  <a:schemeClr val="tx1"/>
                </a:solidFill>
                <a:latin typeface="Impacta"/>
                <a:ea typeface="WenQuanYi Micro Hei" charset="0"/>
                <a:cs typeface="Arial" pitchFamily="34" charset="0"/>
              </a:rPr>
              <a:t>Faculdade de Psicologia e de Ciências da Educação</a:t>
            </a:r>
            <a:endParaRPr lang="pt-BR" altLang="pt-BR" sz="2000" dirty="0">
              <a:solidFill>
                <a:schemeClr val="tx1"/>
              </a:solidFill>
              <a:latin typeface="Impacta"/>
              <a:ea typeface="WenQuanYi Micro Hei" charset="0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2000" dirty="0" smtClean="0">
                <a:solidFill>
                  <a:schemeClr val="tx1"/>
                </a:solidFill>
                <a:latin typeface="Impacta"/>
                <a:ea typeface="WenQuanYi Micro Hei" charset="0"/>
                <a:cs typeface="Arial" pitchFamily="34" charset="0"/>
              </a:rPr>
              <a:t>Universidade de Coimbra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pt-BR" altLang="pt-BR" sz="2000" dirty="0" smtClean="0">
              <a:solidFill>
                <a:schemeClr val="tx1"/>
              </a:solidFill>
              <a:latin typeface="Impacta"/>
              <a:ea typeface="WenQuanYi Micro Hei" charset="0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2000" dirty="0" smtClean="0">
                <a:solidFill>
                  <a:schemeClr val="tx1"/>
                </a:solidFill>
                <a:latin typeface="Impacta"/>
                <a:ea typeface="WenQuanYi Micro Hei" charset="0"/>
                <a:cs typeface="Arial" pitchFamily="34" charset="0"/>
              </a:rPr>
              <a:t>leonorpais@fpce.uc.pt</a:t>
            </a:r>
            <a:endParaRPr lang="pt-BR" altLang="pt-BR" sz="2000" dirty="0">
              <a:solidFill>
                <a:schemeClr val="tx1"/>
              </a:solidFill>
              <a:latin typeface="Impacta"/>
              <a:ea typeface="WenQuanYi Micro Hei" charset="0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pt-BR" altLang="pt-BR" sz="2000" dirty="0" smtClean="0">
              <a:solidFill>
                <a:schemeClr val="tx1"/>
              </a:solidFill>
              <a:latin typeface="Impacta"/>
              <a:ea typeface="WenQuanYi Micro Hei" charset="0"/>
              <a:cs typeface="Arial" pitchFamily="34" charset="0"/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257333" y="764704"/>
            <a:ext cx="45354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7000"/>
              </a:lnSpc>
              <a:spcBef>
                <a:spcPts val="1300"/>
              </a:spcBef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1pPr>
            <a:lvl2pPr eaLnBrk="0" hangingPunct="0">
              <a:lnSpc>
                <a:spcPct val="87000"/>
              </a:lnSpc>
              <a:spcBef>
                <a:spcPts val="1000"/>
              </a:spcBef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2pPr>
            <a:lvl3pPr eaLnBrk="0" hangingPunct="0">
              <a:lnSpc>
                <a:spcPct val="87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3pPr>
            <a:lvl4pPr eaLnBrk="0" hangingPunct="0">
              <a:lnSpc>
                <a:spcPct val="87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4pPr>
            <a:lvl5pPr eaLnBrk="0" hangingPunct="0">
              <a:lnSpc>
                <a:spcPct val="87000"/>
              </a:lnSpc>
              <a:spcBef>
                <a:spcPts val="300"/>
              </a:spcBef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3600" dirty="0" smtClean="0">
                <a:solidFill>
                  <a:schemeClr val="tx1"/>
                </a:solidFill>
                <a:latin typeface="Impacta"/>
                <a:ea typeface="WenQuanYi Micro Hei" charset="0"/>
                <a:cs typeface="Arial" pitchFamily="34" charset="0"/>
              </a:rPr>
              <a:t>Obrigada!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3600" dirty="0" smtClean="0">
                <a:solidFill>
                  <a:schemeClr val="tx1"/>
                </a:solidFill>
                <a:latin typeface="Impacta"/>
                <a:ea typeface="WenQuanYi Micro Hei" charset="0"/>
                <a:cs typeface="Arial" pitchFamily="34" charset="0"/>
              </a:rPr>
              <a:t>Thank you!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3600" dirty="0" smtClean="0">
                <a:solidFill>
                  <a:schemeClr val="tx1"/>
                </a:solidFill>
                <a:latin typeface="Impacta"/>
                <a:ea typeface="WenQuanYi Micro Hei" charset="0"/>
                <a:cs typeface="Arial" pitchFamily="34" charset="0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40396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Enquadramento conceptual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Seis </a:t>
            </a:r>
            <a:r>
              <a:rPr lang="pt-PT" dirty="0"/>
              <a:t>processos de </a:t>
            </a:r>
            <a:r>
              <a:rPr lang="pt-PT" dirty="0" smtClean="0"/>
              <a:t>GC </a:t>
            </a:r>
            <a:r>
              <a:rPr lang="pt-PT" sz="2800" dirty="0" smtClean="0"/>
              <a:t>(Cardoso, 2007)</a:t>
            </a:r>
            <a:r>
              <a:rPr lang="pt-PT" dirty="0" smtClean="0"/>
              <a:t>: </a:t>
            </a:r>
          </a:p>
          <a:p>
            <a:r>
              <a:rPr lang="pt-PT" dirty="0"/>
              <a:t>C</a:t>
            </a:r>
            <a:r>
              <a:rPr lang="pt-PT" dirty="0" smtClean="0"/>
              <a:t>riação </a:t>
            </a:r>
            <a:r>
              <a:rPr lang="pt-PT" dirty="0"/>
              <a:t>e </a:t>
            </a:r>
            <a:r>
              <a:rPr lang="pt-PT" dirty="0" smtClean="0"/>
              <a:t>aquisição</a:t>
            </a:r>
          </a:p>
          <a:p>
            <a:r>
              <a:rPr lang="pt-PT" dirty="0"/>
              <a:t>A</a:t>
            </a:r>
            <a:r>
              <a:rPr lang="pt-PT" dirty="0" smtClean="0"/>
              <a:t>tribuição </a:t>
            </a:r>
            <a:r>
              <a:rPr lang="pt-PT" dirty="0"/>
              <a:t>de </a:t>
            </a:r>
            <a:r>
              <a:rPr lang="pt-PT" dirty="0" smtClean="0"/>
              <a:t>sentido/interpretação</a:t>
            </a:r>
          </a:p>
          <a:p>
            <a:r>
              <a:rPr lang="pt-PT" dirty="0"/>
              <a:t>P</a:t>
            </a:r>
            <a:r>
              <a:rPr lang="pt-PT" dirty="0" smtClean="0"/>
              <a:t>artilha </a:t>
            </a:r>
            <a:r>
              <a:rPr lang="pt-PT" dirty="0"/>
              <a:t>e </a:t>
            </a:r>
            <a:r>
              <a:rPr lang="pt-PT" dirty="0" smtClean="0"/>
              <a:t>difusão (formal e informal) </a:t>
            </a:r>
          </a:p>
          <a:p>
            <a:r>
              <a:rPr lang="pt-PT" dirty="0" smtClean="0"/>
              <a:t>Memória organizacional</a:t>
            </a:r>
          </a:p>
          <a:p>
            <a:r>
              <a:rPr lang="pt-PT" dirty="0" smtClean="0"/>
              <a:t>Medição </a:t>
            </a:r>
          </a:p>
          <a:p>
            <a:r>
              <a:rPr lang="pt-PT" dirty="0" smtClean="0"/>
              <a:t>Recuperação</a:t>
            </a:r>
            <a:endParaRPr lang="pt-PT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782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Enquadramento conceptual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Cardoso e Peralta (2011</a:t>
            </a:r>
            <a:r>
              <a:rPr lang="pt-PT" dirty="0" smtClean="0"/>
              <a:t>): </a:t>
            </a:r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Propõem </a:t>
            </a:r>
            <a:r>
              <a:rPr lang="pt-PT" dirty="0"/>
              <a:t>uma sétima dimensão relativa à acção de utilização do </a:t>
            </a:r>
            <a:r>
              <a:rPr lang="pt-PT" dirty="0" smtClean="0"/>
              <a:t>conhecimento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792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2660</Words>
  <Application>Microsoft Office PowerPoint</Application>
  <PresentationFormat>Apresentação na tela (4:3)</PresentationFormat>
  <Paragraphs>366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3" baseType="lpstr">
      <vt:lpstr>Tema do Office</vt:lpstr>
      <vt:lpstr>Apresentação do PowerPoint</vt:lpstr>
      <vt:lpstr>Apresentação do PowerPoint</vt:lpstr>
      <vt:lpstr>Objectivos do estudo</vt:lpstr>
      <vt:lpstr>Objectivos do estudo</vt:lpstr>
      <vt:lpstr>Apresentação do PowerPoint</vt:lpstr>
      <vt:lpstr>Enquadramento conceptual</vt:lpstr>
      <vt:lpstr>Enquadramento conceptual</vt:lpstr>
      <vt:lpstr>Enquadramento conceptual</vt:lpstr>
      <vt:lpstr>Enquadramento conceptual</vt:lpstr>
      <vt:lpstr>Enquadramento conceptual</vt:lpstr>
      <vt:lpstr>Apresentação do PowerPoint</vt:lpstr>
      <vt:lpstr>Amostra</vt:lpstr>
      <vt:lpstr>Apresentação do PowerPoint</vt:lpstr>
      <vt:lpstr>Apresentação do PowerPoint</vt:lpstr>
      <vt:lpstr>Instrumento</vt:lpstr>
      <vt:lpstr>Instrumento</vt:lpstr>
      <vt:lpstr>Validação de constructo</vt:lpstr>
      <vt:lpstr>Validação de constructo</vt:lpstr>
      <vt:lpstr>Validação de constructo</vt:lpstr>
      <vt:lpstr>Itens, médias, DP, saturações fatoriais e comunalidades (h2)  por dimensão</vt:lpstr>
      <vt:lpstr>Itens, médias, DP, saturações fatoriais e comunalidades (h2)  por dimensão</vt:lpstr>
      <vt:lpstr>Itens, médias, DP, saturações fatoriais e comunalidades (h2)  por dimensão</vt:lpstr>
      <vt:lpstr>Itens, médias, DP, saturações fatoriais e comunalidades (h2)  por dimensão</vt:lpstr>
      <vt:lpstr>Itens, médias, DP, saturações fatoriais e comunalidades (h2)  por dimensão</vt:lpstr>
      <vt:lpstr>Itens, médias, DP, saturações fatoriais e comunalidades (h2)  por dimensão</vt:lpstr>
      <vt:lpstr>Coeficientes de consistência interna, eigenvalues e % de variância explicada por fator</vt:lpstr>
      <vt:lpstr>Procedimento</vt:lpstr>
      <vt:lpstr>Análise dos dados</vt:lpstr>
      <vt:lpstr>Apresentação do PowerPoint</vt:lpstr>
      <vt:lpstr>1. Processos de gestão do conhecimento  + OCC  Descritivas (Amostra total)</vt:lpstr>
      <vt:lpstr>Apresentação do PowerPoint</vt:lpstr>
      <vt:lpstr>2. Influência da certificação da qualidade</vt:lpstr>
      <vt:lpstr>Apresentação do PowerPoint</vt:lpstr>
      <vt:lpstr>Apresentação do PowerPoint</vt:lpstr>
      <vt:lpstr>Apresentação do PowerPoint</vt:lpstr>
      <vt:lpstr>3. (Inter)dependência entre os fatores de GC</vt:lpstr>
      <vt:lpstr>4. Dependência dos processos de recuperação e memória em relação aos processos de aquisição, partilha e interpretação</vt:lpstr>
      <vt:lpstr>4.1. Câmaras Certificadas + Câmaras não Certificadas</vt:lpstr>
      <vt:lpstr>4.2. Câmaras certificadas</vt:lpstr>
      <vt:lpstr>4.3.  Câmaras não certificadas</vt:lpstr>
      <vt:lpstr>Comparação entre Câmaras certificadas e não certificadas</vt:lpstr>
      <vt:lpstr>Comparação entre Câmaras certificadas e não certificadas</vt:lpstr>
      <vt:lpstr>5. Influência da orientação cultural para o conhecimento – Amostra total</vt:lpstr>
      <vt:lpstr>5.1. Influência da orientação cultural para o conhecimento – Câmaras certificadas</vt:lpstr>
      <vt:lpstr>5.2. Influência da orientação cultural para o conhecimento – Câmaras não certificadas</vt:lpstr>
      <vt:lpstr>Comparação entre Câmaras certificadas e não certificadas</vt:lpstr>
      <vt:lpstr>Comparação entre Câmaras certificadas e não certificadas</vt:lpstr>
      <vt:lpstr>Comparação entre Câmaras certificadas e não certificadas</vt:lpstr>
      <vt:lpstr>Apresentação do PowerPoint</vt:lpstr>
      <vt:lpstr>Principais conclusões (1)</vt:lpstr>
      <vt:lpstr>Principais conclusões (1)</vt:lpstr>
      <vt:lpstr>Principais conclusões (2)</vt:lpstr>
      <vt:lpstr>Principais conclusões (3)</vt:lpstr>
      <vt:lpstr>Principais conclusões (3)</vt:lpstr>
      <vt:lpstr>Principais conclusões (3)</vt:lpstr>
      <vt:lpstr>Principais conclusões (4)</vt:lpstr>
      <vt:lpstr>Principais conclusões (4)</vt:lpstr>
      <vt:lpstr>Principais conclusões (4)</vt:lpstr>
      <vt:lpstr>Principais conclusões (5)</vt:lpstr>
      <vt:lpstr>Principais conclusões (5)</vt:lpstr>
      <vt:lpstr>Apresentação do PowerPoint</vt:lpstr>
      <vt:lpstr>Lições aprendidas…</vt:lpstr>
      <vt:lpstr>Lições aprendidas…</vt:lpstr>
      <vt:lpstr>Lições aprendidas…</vt:lpstr>
      <vt:lpstr>Lições aprendidas…</vt:lpstr>
      <vt:lpstr>Lições aprendidas…</vt:lpstr>
      <vt:lpstr>Lições aprendidas…</vt:lpstr>
      <vt:lpstr>Lições aprendidas…</vt:lpstr>
      <vt:lpstr>Apresentação do PowerPoint</vt:lpstr>
      <vt:lpstr>Perpectivas de profissionalização e institucionalização da GC</vt:lpstr>
      <vt:lpstr>Perpectivas de profissionalização e institucionalização da GC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Fabio Ferreira Batista</cp:lastModifiedBy>
  <cp:revision>251</cp:revision>
  <dcterms:created xsi:type="dcterms:W3CDTF">2014-11-08T14:33:56Z</dcterms:created>
  <dcterms:modified xsi:type="dcterms:W3CDTF">2014-11-18T14:25:20Z</dcterms:modified>
</cp:coreProperties>
</file>