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8" r:id="rId4"/>
    <p:sldId id="259" r:id="rId5"/>
    <p:sldId id="263" r:id="rId6"/>
    <p:sldId id="262" r:id="rId7"/>
    <p:sldId id="257" r:id="rId8"/>
    <p:sldId id="266" r:id="rId9"/>
    <p:sldId id="264" r:id="rId10"/>
    <p:sldId id="267" r:id="rId11"/>
    <p:sldId id="268" r:id="rId12"/>
    <p:sldId id="271" r:id="rId13"/>
    <p:sldId id="270" r:id="rId14"/>
    <p:sldId id="284" r:id="rId15"/>
    <p:sldId id="292" r:id="rId16"/>
    <p:sldId id="287" r:id="rId17"/>
    <p:sldId id="272" r:id="rId18"/>
    <p:sldId id="273" r:id="rId19"/>
    <p:sldId id="274" r:id="rId20"/>
    <p:sldId id="275" r:id="rId21"/>
    <p:sldId id="281" r:id="rId22"/>
    <p:sldId id="279" r:id="rId23"/>
    <p:sldId id="277" r:id="rId24"/>
    <p:sldId id="276" r:id="rId25"/>
    <p:sldId id="269" r:id="rId26"/>
    <p:sldId id="278" r:id="rId27"/>
    <p:sldId id="282" r:id="rId28"/>
    <p:sldId id="280" r:id="rId29"/>
    <p:sldId id="283" r:id="rId30"/>
    <p:sldId id="286" r:id="rId31"/>
    <p:sldId id="285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687-3C02-41E4-88AF-F6F016E52E7D}" type="datetimeFigureOut">
              <a:rPr lang="pt-BR" smtClean="0"/>
              <a:t>09/03/2015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D598-F88F-41F2-A214-BADFD7BF66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635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687-3C02-41E4-88AF-F6F016E52E7D}" type="datetimeFigureOut">
              <a:rPr lang="pt-BR" smtClean="0"/>
              <a:t>09/03/2015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D598-F88F-41F2-A214-BADFD7BF66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58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687-3C02-41E4-88AF-F6F016E52E7D}" type="datetimeFigureOut">
              <a:rPr lang="pt-BR" smtClean="0"/>
              <a:t>09/03/2015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D598-F88F-41F2-A214-BADFD7BF66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09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98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687-3C02-41E4-88AF-F6F016E52E7D}" type="datetimeFigureOut">
              <a:rPr lang="pt-BR" smtClean="0"/>
              <a:t>09/03/2015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D598-F88F-41F2-A214-BADFD7BF66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06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687-3C02-41E4-88AF-F6F016E52E7D}" type="datetimeFigureOut">
              <a:rPr lang="pt-BR" smtClean="0"/>
              <a:t>09/03/2015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D598-F88F-41F2-A214-BADFD7BF66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052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687-3C02-41E4-88AF-F6F016E52E7D}" type="datetimeFigureOut">
              <a:rPr lang="pt-BR" smtClean="0"/>
              <a:t>09/03/2015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D598-F88F-41F2-A214-BADFD7BF66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5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687-3C02-41E4-88AF-F6F016E52E7D}" type="datetimeFigureOut">
              <a:rPr lang="pt-BR" smtClean="0"/>
              <a:t>09/03/2015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D598-F88F-41F2-A214-BADFD7BF66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44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687-3C02-41E4-88AF-F6F016E52E7D}" type="datetimeFigureOut">
              <a:rPr lang="pt-BR" smtClean="0"/>
              <a:t>09/03/2015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D598-F88F-41F2-A214-BADFD7BF66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94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687-3C02-41E4-88AF-F6F016E52E7D}" type="datetimeFigureOut">
              <a:rPr lang="pt-BR" smtClean="0"/>
              <a:t>09/03/2015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D598-F88F-41F2-A214-BADFD7BF66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18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687-3C02-41E4-88AF-F6F016E52E7D}" type="datetimeFigureOut">
              <a:rPr lang="pt-BR" smtClean="0"/>
              <a:t>09/03/2015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D598-F88F-41F2-A214-BADFD7BF66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96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687-3C02-41E4-88AF-F6F016E52E7D}" type="datetimeFigureOut">
              <a:rPr lang="pt-BR" smtClean="0"/>
              <a:t>09/03/2015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D598-F88F-41F2-A214-BADFD7BF66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15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3E687-3C02-41E4-88AF-F6F016E52E7D}" type="datetimeFigureOut">
              <a:rPr lang="pt-BR" smtClean="0"/>
              <a:t>09/03/2015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AD598-F88F-41F2-A214-BADFD7BF66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54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0445D.E3A0D500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ipea.gov.br/portal/images/convites_2014/Dides_Experincias-Internacionais-_convite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obsgc@ipea.gov.br" TargetMode="External"/><Relationship Id="rId2" Type="http://schemas.openxmlformats.org/officeDocument/2006/relationships/hyperlink" Target="http://www.ipea.gov.br/observat&#243;rio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marcospdnovais@gmail.com" TargetMode="External"/><Relationship Id="rId3" Type="http://schemas.openxmlformats.org/officeDocument/2006/relationships/hyperlink" Target="mailto:veruska.costa@ipea.gov.br" TargetMode="External"/><Relationship Id="rId7" Type="http://schemas.openxmlformats.org/officeDocument/2006/relationships/hyperlink" Target="mailto:guilhermegon@gmail.com" TargetMode="External"/><Relationship Id="rId2" Type="http://schemas.openxmlformats.org/officeDocument/2006/relationships/hyperlink" Target="mailto:fabio.batista@ipea.gov.b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manda.sanfilippo@ipea.gov.br" TargetMode="External"/><Relationship Id="rId11" Type="http://schemas.openxmlformats.org/officeDocument/2006/relationships/hyperlink" Target="mailto:ana.rodrigues@ipea.gov.br" TargetMode="External"/><Relationship Id="rId5" Type="http://schemas.openxmlformats.org/officeDocument/2006/relationships/hyperlink" Target="mailto:Evellin.silva@ipea.gov.br" TargetMode="External"/><Relationship Id="rId10" Type="http://schemas.openxmlformats.org/officeDocument/2006/relationships/hyperlink" Target="mailto:fhillipe.campos@ipea.gov.br" TargetMode="External"/><Relationship Id="rId4" Type="http://schemas.openxmlformats.org/officeDocument/2006/relationships/hyperlink" Target="mailto:marcel.monteiro@ipea.gov.br" TargetMode="External"/><Relationship Id="rId9" Type="http://schemas.openxmlformats.org/officeDocument/2006/relationships/hyperlink" Target="mailto:ricardo.dmc@gmail.co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io.ipea.gov.br/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995936" y="247288"/>
            <a:ext cx="51017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latin typeface="Impacta"/>
              </a:rPr>
              <a:t>Seminário: Observatório Ipea de Gestão do Conhecimento e Inovação na Administração Pública - OIGC</a:t>
            </a:r>
            <a:endParaRPr lang="pt-BR" sz="2800" dirty="0">
              <a:solidFill>
                <a:srgbClr val="002060"/>
              </a:solidFill>
              <a:latin typeface="Impacta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817926" y="3140968"/>
            <a:ext cx="5314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7030A0"/>
                </a:solidFill>
                <a:latin typeface="Impacta"/>
              </a:rPr>
              <a:t>Palestra: Apresentação do OIGC</a:t>
            </a:r>
            <a:endParaRPr lang="pt-BR" sz="2400" dirty="0">
              <a:solidFill>
                <a:srgbClr val="7030A0"/>
              </a:solidFill>
              <a:latin typeface="Impacta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793757" y="4554125"/>
            <a:ext cx="5314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Impacta"/>
              </a:rPr>
              <a:t>Fábio Ferreira Batista</a:t>
            </a:r>
          </a:p>
          <a:p>
            <a:pPr algn="ctr"/>
            <a:r>
              <a:rPr lang="pt-BR" b="1" dirty="0" smtClean="0">
                <a:solidFill>
                  <a:srgbClr val="002060"/>
                </a:solidFill>
                <a:latin typeface="Impacta"/>
              </a:rPr>
              <a:t>Coordenador </a:t>
            </a:r>
          </a:p>
          <a:p>
            <a:pPr algn="ctr"/>
            <a:r>
              <a:rPr lang="pt-BR" b="1" dirty="0" smtClean="0">
                <a:solidFill>
                  <a:srgbClr val="002060"/>
                </a:solidFill>
                <a:latin typeface="Impacta"/>
              </a:rPr>
              <a:t>Observatório Ipea de GC</a:t>
            </a:r>
            <a:endParaRPr lang="pt-BR" dirty="0">
              <a:solidFill>
                <a:srgbClr val="002060"/>
              </a:solidFill>
              <a:latin typeface="Impacta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17927" y="6237312"/>
            <a:ext cx="5314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6">
                    <a:lumMod val="50000"/>
                  </a:schemeClr>
                </a:solidFill>
                <a:latin typeface="Impacta"/>
              </a:rPr>
              <a:t>Brasília – 10/03/2015</a:t>
            </a:r>
            <a:endParaRPr lang="pt-BR" sz="2000" dirty="0">
              <a:solidFill>
                <a:schemeClr val="accent6">
                  <a:lumMod val="50000"/>
                </a:schemeClr>
              </a:solidFill>
              <a:latin typeface="Impacta"/>
            </a:endParaRPr>
          </a:p>
        </p:txBody>
      </p:sp>
      <p:pic>
        <p:nvPicPr>
          <p:cNvPr id="2052" name="Picture 4" descr="http://1.bp.blogspot.com/-88Ae5xGH6HM/UkLnUufHKJI/AAAAAAAAAoA/MnG3i1n9gAs/s1600/predio+IPEA+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9" y="247288"/>
            <a:ext cx="3777518" cy="639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41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ixaDeTexto 3"/>
          <p:cNvSpPr txBox="1">
            <a:spLocks noChangeArrowheads="1"/>
          </p:cNvSpPr>
          <p:nvPr/>
        </p:nvSpPr>
        <p:spPr bwMode="auto">
          <a:xfrm>
            <a:off x="166627" y="3645024"/>
            <a:ext cx="88106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dirty="0">
                <a:latin typeface="Impacta"/>
              </a:rPr>
              <a:t>Talvez neste exato momento você esteja se lembrando de uma </a:t>
            </a:r>
            <a:r>
              <a:rPr lang="pt-BR" altLang="pt-BR" sz="3600" dirty="0" smtClean="0">
                <a:latin typeface="Impacta"/>
              </a:rPr>
              <a:t>busca feita por você na web em que não conseguiu encontrar conhecimentos práticos sobre como implementar GC</a:t>
            </a:r>
            <a:endParaRPr lang="pt-BR" altLang="pt-BR" sz="3600" dirty="0">
              <a:latin typeface="Impacta"/>
            </a:endParaRPr>
          </a:p>
        </p:txBody>
      </p:sp>
      <p:pic>
        <p:nvPicPr>
          <p:cNvPr id="39939" name="Picture 2" descr="http://vegangsterdotorg.files.wordpress.com/2012/02/you.jpg?w=5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33375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38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ixaDeTexto 3"/>
          <p:cNvSpPr txBox="1">
            <a:spLocks noChangeArrowheads="1"/>
          </p:cNvSpPr>
          <p:nvPr/>
        </p:nvSpPr>
        <p:spPr bwMode="auto">
          <a:xfrm>
            <a:off x="197265" y="3717032"/>
            <a:ext cx="864076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400" dirty="0" smtClean="0">
                <a:latin typeface="Impacta"/>
              </a:rPr>
              <a:t>O Observatório Ipea de Gestão do Conhecimento e Inovação na Administração Pública - OIGC</a:t>
            </a:r>
            <a:endParaRPr lang="pt-BR" altLang="pt-BR" sz="4400" dirty="0">
              <a:latin typeface="Impacta"/>
            </a:endParaRPr>
          </a:p>
        </p:txBody>
      </p:sp>
      <p:sp>
        <p:nvSpPr>
          <p:cNvPr id="40963" name="CaixaDeTexto 1"/>
          <p:cNvSpPr txBox="1">
            <a:spLocks noChangeArrowheads="1"/>
          </p:cNvSpPr>
          <p:nvPr/>
        </p:nvSpPr>
        <p:spPr bwMode="auto">
          <a:xfrm>
            <a:off x="5734219" y="1515341"/>
            <a:ext cx="28797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400" dirty="0">
                <a:latin typeface="Impacta"/>
              </a:rPr>
              <a:t>Solução</a:t>
            </a:r>
          </a:p>
        </p:txBody>
      </p:sp>
      <p:pic>
        <p:nvPicPr>
          <p:cNvPr id="4098" name="Picture 2" descr="http://www.submit.10envolve.com.br/uploads/9a29d317fa9072d31a47b83ffc1286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548680"/>
            <a:ext cx="486658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9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ixaDeTexto 3"/>
          <p:cNvSpPr txBox="1">
            <a:spLocks noChangeArrowheads="1"/>
          </p:cNvSpPr>
          <p:nvPr/>
        </p:nvSpPr>
        <p:spPr bwMode="auto">
          <a:xfrm>
            <a:off x="134771" y="3356992"/>
            <a:ext cx="864076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3600" dirty="0" smtClean="0"/>
              <a:t>Espaço presencial e virtual </a:t>
            </a:r>
            <a:r>
              <a:rPr lang="pt-BR" sz="3600" dirty="0"/>
              <a:t>para </a:t>
            </a:r>
            <a:r>
              <a:rPr lang="pt-BR" sz="3600" dirty="0" smtClean="0"/>
              <a:t>promover o contato entre profissionais/organizações e disponibilizar conhecimento </a:t>
            </a:r>
            <a:r>
              <a:rPr lang="pt-BR" sz="3600" dirty="0"/>
              <a:t>sobre como implantar a </a:t>
            </a:r>
            <a:r>
              <a:rPr lang="pt-BR" sz="3600" dirty="0" smtClean="0"/>
              <a:t>GC na </a:t>
            </a:r>
            <a:r>
              <a:rPr lang="pt-BR" sz="3600" dirty="0"/>
              <a:t>administração pública para inovar processos, produtos e serviços e </a:t>
            </a:r>
            <a:r>
              <a:rPr lang="pt-BR" sz="3600" dirty="0" smtClean="0"/>
              <a:t>produzir </a:t>
            </a:r>
            <a:r>
              <a:rPr lang="pt-BR" sz="3600" dirty="0"/>
              <a:t>resultados em benefício do </a:t>
            </a:r>
            <a:r>
              <a:rPr lang="pt-BR" sz="3600" dirty="0" smtClean="0"/>
              <a:t>cidadão</a:t>
            </a:r>
            <a:endParaRPr lang="pt-BR" altLang="pt-BR" sz="3600" dirty="0">
              <a:latin typeface="Impacta"/>
            </a:endParaRPr>
          </a:p>
        </p:txBody>
      </p:sp>
      <p:sp>
        <p:nvSpPr>
          <p:cNvPr id="40963" name="CaixaDeTexto 1"/>
          <p:cNvSpPr txBox="1">
            <a:spLocks noChangeArrowheads="1"/>
          </p:cNvSpPr>
          <p:nvPr/>
        </p:nvSpPr>
        <p:spPr bwMode="auto">
          <a:xfrm>
            <a:off x="4455154" y="1412776"/>
            <a:ext cx="425796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400" dirty="0" smtClean="0">
                <a:latin typeface="Impacta"/>
              </a:rPr>
              <a:t>O que é?</a:t>
            </a:r>
            <a:endParaRPr lang="pt-BR" altLang="pt-BR" sz="4400" dirty="0">
              <a:latin typeface="Impacta"/>
            </a:endParaRPr>
          </a:p>
        </p:txBody>
      </p:sp>
      <p:pic>
        <p:nvPicPr>
          <p:cNvPr id="6146" name="Picture 2" descr="http://school.discoveryeducation.com/clipart/images/obsrvty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302433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0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2370" y="4869160"/>
            <a:ext cx="7487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latin typeface="Impacta"/>
              </a:rPr>
              <a:t>Para que serve?</a:t>
            </a:r>
          </a:p>
        </p:txBody>
      </p:sp>
      <p:sp>
        <p:nvSpPr>
          <p:cNvPr id="3" name="AutoShape 8" descr="data:image/jpeg;base64,/9j/4AAQSkZJRgABAQAAAQABAAD/2wCEAAkGBxQTEhUUEhMVFBQUFxQWFRQUFBQVFBYUFBQWFxQUFRUYHCggGBwlHBQUITEhJSkrLi4uFx8zODMsNygtLisBCgoKDg0OGhAQGywcHSUsLCwsLCwsLCwsLCwsLCwsLCwsLCwsLCwsLCwsLCwsLCwsLCwsLCwsLCwsLDcsLCwsLP/AABEIAKMBNQMBIgACEQEDEQH/xAAcAAABBAMBAAAAAAAAAAAAAAAAAwQFBgECBwj/xABDEAABAwIEAwUFAwcMAwAAAAABAAIDBBEFEiExBkFREyJhcZEHgaGxwTLR0hQzQlJTYpMVI0NUcoKSoqPT4fAXsvH/xAAZAQADAQEBAAAAAAAAAAAAAAAAAwQCBQH/xAApEQADAAICAgEDBAIDAAAAAAAAAQIDERIhBDFREyIyFEFhkXGBI0JS/9oADAMBAAIRAxEAPwDt4K2WAsoAFhZQgAQhCABC1c5aFyANnrRZQgCrVmFOMzQWgtLyQ6wNgNRYqfFOxovYJWdunlqmg13SGuND+TpI2nkFlU8V1JPLZWOov5qEruh56LFspwyih4zTOdezTrseQVHr4Q53e3At19F1vEYmhhHPqd1zuuw9xkFrHvC5t4/cp6o6OJdC+G08dDA2aSFs1TOctOxwzNY39cj9Ym/w2TbFuHZZWy9sGCdjTIxzGtaHgXLmHKAD4aXBsn/EWFyGIz53XicxrWs0LWkfbB5WOnvU9hdDlipw57i91zlcbnsixweT+79n32WeT60NqYcP12UrgWmc2eJw3EjHejl6YXHMDo2xuZpbY/LVdjCuw+mcLyfaMoQhOJgQhCABCEIATljDgWuAIIIIOxB3Cb4ZhkVO0shjbG0kuIaN3Hck808QjR7t60CEIQeAtJWAgg6gggjwK3WEAcvxSh7KVzehPpyTWSO4urZxfR2eH8nCx82/8WVebEudknVNHWxXyhMgKynuq/WxFpuFeKmnAVcxWDewWJfFlE6rotfs04yzEUs512icf/Q/T0XUmleWHudG/M3Qg3FuRC9D8F46KumZJfvgZZB+8Nz7910MdckcvycPB7RYkLAKEwlMrDisrXcoAy0LKwtHOQBtmWC9aIQBlCEIAEIQgDVwVfxDE2wh2c5Q3dWFReN4XHK052gnQE67JWWW1tDsNJVqvRQ5+NZJnFlI0E2vmdpYdddh4lR2DPmqZiXPDuzNjlJLb87E7/JTzOD6a5PZtudCddvVS+HYfHTsOUWvz5lScaftnU+pErUIi8TodNVC1NKwN00UvjFVe9lX6hxLFi9DI3ohsWrj9kDMNO7rY2sRcDyCccU8RMihLYpRJNLlDi2wDGD9Fo/RAsdPEKCxR7mOuCb9U1w6hbNe4F979brEtL2U8U0joPDtU2aGJx3Isfqun4XLmjbc3IFj7ufpZcm4QaGsdHzadB00V9wPEg0hrjvp71bhro5Hl4+3otCFq119llUnPMoWEFAAhRtVizRozvHr+iPfzUNVVUjvtPPkNB6BJvNM/wAjowVX8FqLx1CyCue1RsombEHxm7Xub5EhIfmJe0ULwm/TOsXSVRUtYLvcG+f0C5VFxRO45e2f/iUtTylwu4kk8yble/rJfpB+hpfky1y8RxjZrz7gPmUQ8TwE2c4sP7w09QqxI7RQVfJusvyaRteLD6Ok45G2WncWkGwzNIII06HyuqRTyAqk1E7xoHnLfa+nonmG1Dx3ojcc4ydPceSVlz8mnopxeLwl97LVUNuoati0KXp8WD9CC1w3Dhy8ORTWvqBY6rLaZqZaZTcYZYqy+x/HzHVdkT3Jri37w2PwVVxp+6isErTFKyQbtcHD3G6qw+hflLa0etGuQoPAOJIall2PF25c19PtC4+vohVbOQ5ZYULDiky9Gzwy9yaVs+UaHVKTzhouSqljONtBDh9kGzj0HXySc2VSh+HE7ZYKet0vuEq/EmAXJ0VLlx5kTtHZ2uF3tbY5BfWS/TqPTYpvimOQskiu7864Nt4kEtd4bWSFmaKv0qpnSGm62UJw9izJGZcwzNJbvvbopoKyKVLaIckOHpmUIQtGATatPdN05SFVTNkaWvF2nca/MLxraNS0n2UvGcTihu507QeTLjXqPHdP5JS6MHUZgCPem+J8G00RE8MIDmEl9gXucCN9bm4sNvFJCtkcbCMgcsxaD/hvf1AUdJy+zqTU3KcjKuh0KgpDofeprGZ8o13VKxLE7XSLpFOOXRE8TT205pHg6a8hCisTqC86pbh6p7N/mvNfbss4PWi8U1T2NS250eCPC6lqmqsCWnUaqocRuJDZByKYfyy48+Vlmb+0VXju9M6LQ8XuDdHFrx6HzT2m46mvYhjvMG/wK5xQl0mzfTZT9BhMm9is/qMn7Cr8TEvZfIeNHc4mnycfqns2JumAFsjTuL3J8CeirmH0JFrjXxU5DHYKicuRrtkVYscvco3ATeodZOXlRtY5YpnsojMRqLKj4/jAGxVjxqTulctx6S7zrslxPOiqdStl44NgdM7Odl0FkAa1VjgFzG0sdty0E+amq/EAAdV6oS2xeTI7oa4lWho3VYr8UBuo3H8aJJAOgKrc1YXFeJNsbMJLslqmuudDz1U5w4SCSeaq+G05cddrq4UQDGofwMfok5mDce5Mq3UcklLXgc1FVOIoS2ZSZDY4N1DUzdVKVr8xU9wbwq+qlDQO7u53IDqr8U6RL5Fd7Lt7NeGTJTukecocQG+OW9z8ULpuH0LYo2xsFmsAA9yFRo5dW2xWplsFCuxlovc7bqSqxoVy/jDCHGQOY9zSdwCbEeIvZSZ8lS+ijxsU37LJifE1M24kl15NGp18BqqnWYyzMWuY+J4BIbI0tLmcnWduD9FYOCOEKXN2zmF8rCLF7i5oNr3Ddr3vurzU0Mclu0jY/Lq3O0OsfC+y8WCsi22NrPjxVxlNnJMLhe4FlLEH6Ok7ltje7STub6C/lyUtT+zDtoonzyvimYS7KwNc0XtYOvva1tDzXSKemYwWYxrAdSGtDbnqbJVMx+NM++xeTzaf49FJwjghzHxOfNl7J5daP+kuQe9fbUDQX81dghZToxzHony5ryPdPYIQsXWxRlYSMs4HieibyTuPO3l96w7SNzDY8c24seaqVdhDYZHHtH2eLjMQba6tB/7upOoe/k53qVD4pJI9uVxzDkf0h5FTZMsv9ivDjqX0+itcVYgyKI9655XNySuWVtcXEucbDkPBdIrMGh3lZLIehcSPRoCqeLYDNO7LFCIYvEAHzKlVJ12dbC1E9dspktcLp9hQc93dYT4nZW7CPZuAQZTm8OSuFHwyxg7rbJl0talGYzWnu3/pFagonSx9m7Q7hQ2DYC+Scx8m7rpkeFjyPXopHDsKZGS4AZnblTzFehj8pJPRH4VgjIWgADzUsyHwS7gtgE5Sl0iGrddsTyLINluQkJXWXrMGXyKNrZt1vUVFlWcaxUNvql1QyI2Q/E2I5QQuc10mbMfH6p/j+JmR5ATF0VmgHc6ny5J+KOPZ7lrrRYeGMeMcYZfZS9djJe3Qqr4XRsJ1PpupmanY0DL8V5cLZrG/WyJnaSVvS0t0uYkvHcJb2VLXsfUzA0JeassEwLzZJtp3uOgXkw2ZqkjSerJScMbnFWXA+CZ5zdrDbm46Ae8rpWAezuGIh0p7Rw5DRt/mVVGJkmXypno57wtwVLUuFm2YN3nYff5LtGB4NHTRiOMeZ5uPUqQiiDQA0AAbACwHuW6qmdHLyZnbBCELQoZ1RsCqdjUWY36K04i/kq1iNyoc729F3jLS2L8JzZXlvJw+I1HwurYFz/Dpskgd0IP3q/tN0/BW5FeTOr2bIQhPJgQhYQAEqPnrLmzduZ+5J4nV/oN/vH6JrG4BS5c3fFFOLD1yY8jWxTeOVLByymbaaYnI1NpI07cUg8rFJG4bGj6cHkkjSjon1lq4LHEbyGrKcdEoY0oAhy9SDY17IXThrE3lfZOad9widA2aOYsBKvSTivWg2aOKY1L05lcomul3WGblbI3E6rKDquacS4mSTYq0cRVtgQueVTi99ljHPKtsq/CNjemiJOY7brSVzi69/d4KTxOHs4R1cQPda5+ijaHVwHU2Vi+SLJ8Fz9mvDT6uoAPdjFy93gAdl0+v9mLXfm5fc5v1CkPZnhgiguBYkNF/iVdEyYTW2S3nqa1LOPz+zWpae7kcPBw+tlrD7O6m+rLf3m/euxLcMXv0ZD9ZkOb4f7OT/SPaB0GpVowzhKmht3M56vsfhsrDkCA1bUJCazXXtibI+Q0A6JUBZWudaFmyEIQAIQhAEPip1UDVM0U9iu/u+9QlSdFzsv5s6OD8EQTzZyvGA1naRAc2WafTQqjVjNVJYDWmKQE/Zdo7y6+5e4MnGtGvIx8p2i8oQCmmI1fZtvu46NHU+Pgr20ltnNSbekLzVDW/aICYz4lfRgPmdB7go+JhcczjcnmnWWymeWq9dFSwzPvsbNiKQnp3ck+dKAm09cAp3KHqmRseI5XZHjK7kDz8uqlI6jRQmIytk3ANttElHiIaLE7LxVo252WJ1Qte1Ve/lQX0KcRVyOez1Y2TgesFyaRzJUPWkzOhUlJSSLD3ppPKhsEhCun0K3wmpuLJhWS6JhhVae1tySnWqQ7huS4OckHuWTJom0sia2J0azvUFikmhT+pqLXVbxfEAEm6HY5eyo8RS6lRWAUJkfe3NO8YqRIcrS0WFyXOAGnmp3AIWMc0Ag6DUc0zEtIdnekkVfj9mSWKO2jWXv4uOvwATLhSk7SoYOVwul8RYEypaCR3hz5plwpw62GS/O6o31oh/k7DwxFlgb4qXTTCmWiYPBO1VPo59PbZlKApNZa5emTcla51uk3NQBglCAFsGIAGuW61yICANkIQgCFxZ3e931Kh59lJ46+zm+I+R/5US9y5+T82dLCv+NMj5o0hJcaqRdZR9VqlV12Pl76LTwziYkjyE95mnm3kfok8RqmySgNNwwWuNsxOtvQKj08rvyhrGuIBa4vA5t0Fj4XIVqgbkCYs7ueIqvGUVyJFrrJpWV4aEwra+2yreIVcjuqzeTSNTj2yRrsbtzUPNjl+aj5YHbm6hsSkyqN3TZZGGWTs2PtbuVBxcQF8tgdNvMHRVqpqCSVjAoy6cDl9FTEdbYZIU+i5y4g5ptdTuE4hmAUHxFh2cAsvewUVgdY+F+WS+Xr0Smku0E/dJ1WnnT5sir2H1FwFJPnAG+vRNmuiep7HMsyYT1CQq6u3NV+txYDmvKvRqMeyTrasDcqOoKwGXRV+qr3PNmqX4ewtwOZ3NK22x3FTPZcxPpumFXiYG6kGQd1Rdfh4cmVvRPPFsg8QxwKm41ipddWuswgaqu4lhQslTS32Vwl+xR6mQl1yrJgmJOaW69PRRFdSWKfYVBexXRdJytEfFzb2dQwqtD2+alsPaM3vVPwG4ICttJL3wF5LEWuzpNB+bb5BOE3ofzbP7IThWL0c5+wQhC9PDLXLcFJoBQAqtcy0uhAG4csgpNZaEAKIQEIArfFgIyO8XD6qv/lStnFEGancRuzvj3b/AAuud1U3iud5H23v5Or4r5YtfBIT119BoEwqa0NBuVDVeJkaBbYbTulcM+3RTu99FU49dsmuFYHPfJM4WDrNZ5N1J9fkrQ+1kwpyGNAGwSdRWW5rcpShVt2wqYxdNJWN5plV4oL2BUfVYoAN1h2jcwxTF6tsbSueYtX5nFP8axQv0uoaKAvNgLkryZ29stxzxQ3jjLjYc11Xh32av/Ju3cS2cgFjDsWb2d0J5J77OuAbZaiob0LGHn0J8F1QBX4sPJbo5fmeZ3xg4yCRdrwQW6EHcEboFA1+pC6Bxdw6JmmSMWlbqQP0wPqqVTPsFB5GJ46/gZgyrJO17Eadhi0Gw2Udj2OOjDnMjL3G1je1ut1MySApjU0QdyWIvQ5a32Vx2OSSNF/tW1sEnT0b5DzVjp8CbmvZTVLQBvJe62+jbypeiKwjBg3U/FWCKMN2WzWgBIzSWTEkiaqdMdvqbBNJ6jRR75jdF9Fh3sFOhvUyqCxJ4spWreoCtfqkr2VQiuV8V1vhTNbJxWPACaYXU/zoHirMbbR5lS9nSMEpgWtuNVLxUlpBbmQozCpNBZW7CIszm/2h81VK2cu3rZcIm2aB0AHoFusBZVZACEIQAIQhAAhCEAC3YFoAlQgAQhCAE5W3BB2O/lzXCsfZJT1EkN9Gu7t9e6dWke4hd3eNFyj2rUIbM2X9ZgHnlJHyIUvlTud/Bd4F6ycfkpsc+veU/h1YBsqY+Ukp4yqc1q5rTOy4TLnUYyGjdVjFuJOQKgKvEnHQJoyiledAStqHXs8UzJIfys4m5KRqK9z9G3upnBOA6qe1mEN6nQepXSOH/ZjDFYzHOf1W7e8p0eO2Jy+Xjj/JzPh/g2oqnCzTbmeQ8yuucMcBQUwBeBJJobn7IPlzVpo6NkTcsbGsb0aLevVOcqtjDM+zl5vMvJ0ukagLKzkWCE4jMKhcaYP2b+2YO4894fquP0KvybV1I2VjmPF2uHp0I8UrLjWSdDcOV462cibML6p9TAEpnxLg8lPJZ32T9lw2I/7yTnD2kAErj1jcPTOzyVTtEtBGlixJRSJxmTZFUIOCiq2eykaqSwVbxGp1sF5ko1E7MCq1TlklwoUPtqn9K+4U45yJ1p3Vcr3bqx1Y0VZxM2WpGwRFTLoVFwzZZAfEJasnUYXa3XRwx0TeRfZ1TBK7Nl1XT+Em5jfoFwbhbEDma0+C9BcDx/zJd1IHp/8AVvEvu0ReR+OyxhZQhVnPBCEIAEIQgDCyhCAC63DlpZAQAqhCEACjMZweGpZ2c8Ye3cX3B6gjUFSaF41s9Tae0c8qfZbTXvG+WPwu1w+Iv8U3d7LWO0dUSEdMrR8l0tYssfRj4Hrysq/7FEw/2Z0kepzvPjYD5KyUWA08X2Imi3Mi5+Kl7LNlpRK9IXWW69sRssgJVC0LMBqCVhxWuVAG4Kw8LUJRACSwtnBYQAzxPD2TxmOQXB58werTyKodRQGJzozrlNr9RyPpZdIVO4iH8+7yb8lJ5cpzsr8S3y4/sQGoKV/KbBbTAKJqJuS52+J0tbFKyruoKfUp1K9NSsN7GStDaRqfUGgUfPIlqOfRZYxroVrpdCqrik26mK+dVnEZd0zFO2aXU7IWsfqmy3mdqkwutK0jlZK3RLcPSWmb5hepeEY7UsfiCfivLHDzbzxj94fNescDjywRDoxvxF0QvvYryH9iH6EITyIEIQgAQhCABCEIAEIQgBQFC0BWEAKoQhAAhCEACEIQAIQhAAhCEACEIQBq4LFkIQAZVC19BG6Rxc250/Sd080IS8iTXZvG2n0M5cJhO7P8z/vTJ2AU/wCz/wA8n4llCncT8Iesl/LEjw7Tfs/88n4kk/hqm/Z/6kn4kIR9OPhHv1b+X/Y2k4TpP2R/iS/iRHwnSDaI/wAWX8aEL36cfC/o9+tk/wDT/sTm4QozvEf4s3400k4EoDvAf40/40IW4iV6R5WbJr8n/YgfZ3h39X/1qj/cWP8Ax1h39W/1qj/cQhPJ9sc0HAVAx7XNp7EHQ9rOfm9dPp4wGtA2AAHkAhC8S7Cm2uxSyLIQtGAsiyEIALIshCACyLIQgAsiyEIALIQh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10" descr="data:image/jpeg;base64,/9j/4AAQSkZJRgABAQAAAQABAAD/2wCEAAkGBxQTEhUUEhMVFBQUFxQWFRQUFBQVFBYUFBQWFxQUFRUYHCggGBwlHBQUITEhJSkrLi4uFx8zODMsNygtLisBCgoKDg0OGhAQGywcHSUsLCwsLCwsLCwsLCwsLCwsLCwsLCwsLCwsLCwsLCwsLCwsLCwsLCwsLCwsLDcsLCwsLP/AABEIAKMBNQMBIgACEQEDEQH/xAAcAAABBAMBAAAAAAAAAAAAAAAAAwQFBgECBwj/xABDEAABAwIEAwUFAwcMAwAAAAABAAIDBBEFEiExBkFREyJhcZEHgaGxwTLR0hQzQlJTYpMVI0NUcoKSoqPT4fAXsvH/xAAZAQADAQEBAAAAAAAAAAAAAAAAAwQCBQH/xAApEQADAAICAgEDBAIDAAAAAAAAAQIDERIhBDFREyIyFEFhkXGBI0JS/9oADAMBAAIRAxEAPwDt4K2WAsoAFhZQgAQhCABC1c5aFyANnrRZQgCrVmFOMzQWgtLyQ6wNgNRYqfFOxovYJWdunlqmg13SGuND+TpI2nkFlU8V1JPLZWOov5qEruh56LFspwyih4zTOdezTrseQVHr4Q53e3At19F1vEYmhhHPqd1zuuw9xkFrHvC5t4/cp6o6OJdC+G08dDA2aSFs1TOctOxwzNY39cj9Ym/w2TbFuHZZWy9sGCdjTIxzGtaHgXLmHKAD4aXBsn/EWFyGIz53XicxrWs0LWkfbB5WOnvU9hdDlipw57i91zlcbnsixweT+79n32WeT60NqYcP12UrgWmc2eJw3EjHejl6YXHMDo2xuZpbY/LVdjCuw+mcLyfaMoQhOJgQhCABCEIATljDgWuAIIIIOxB3Cb4ZhkVO0shjbG0kuIaN3Hck808QjR7t60CEIQeAtJWAgg6gggjwK3WEAcvxSh7KVzehPpyTWSO4urZxfR2eH8nCx82/8WVebEudknVNHWxXyhMgKynuq/WxFpuFeKmnAVcxWDewWJfFlE6rotfs04yzEUs512icf/Q/T0XUmleWHudG/M3Qg3FuRC9D8F46KumZJfvgZZB+8Nz7910MdckcvycPB7RYkLAKEwlMrDisrXcoAy0LKwtHOQBtmWC9aIQBlCEIAEIQgDVwVfxDE2wh2c5Q3dWFReN4XHK052gnQE67JWWW1tDsNJVqvRQ5+NZJnFlI0E2vmdpYdddh4lR2DPmqZiXPDuzNjlJLb87E7/JTzOD6a5PZtudCddvVS+HYfHTsOUWvz5lScaftnU+pErUIi8TodNVC1NKwN00UvjFVe9lX6hxLFi9DI3ohsWrj9kDMNO7rY2sRcDyCccU8RMihLYpRJNLlDi2wDGD9Fo/RAsdPEKCxR7mOuCb9U1w6hbNe4F979brEtL2U8U0joPDtU2aGJx3Isfqun4XLmjbc3IFj7ufpZcm4QaGsdHzadB00V9wPEg0hrjvp71bhro5Hl4+3otCFq119llUnPMoWEFAAhRtVizRozvHr+iPfzUNVVUjvtPPkNB6BJvNM/wAjowVX8FqLx1CyCue1RsombEHxm7Xub5EhIfmJe0ULwm/TOsXSVRUtYLvcG+f0C5VFxRO45e2f/iUtTylwu4kk8yble/rJfpB+hpfky1y8RxjZrz7gPmUQ8TwE2c4sP7w09QqxI7RQVfJusvyaRteLD6Ok45G2WncWkGwzNIII06HyuqRTyAqk1E7xoHnLfa+nonmG1Dx3ojcc4ydPceSVlz8mnopxeLwl97LVUNuoati0KXp8WD9CC1w3Dhy8ORTWvqBY6rLaZqZaZTcYZYqy+x/HzHVdkT3Jri37w2PwVVxp+6isErTFKyQbtcHD3G6qw+hflLa0etGuQoPAOJIall2PF25c19PtC4+vohVbOQ5ZYULDiky9Gzwy9yaVs+UaHVKTzhouSqljONtBDh9kGzj0HXySc2VSh+HE7ZYKet0vuEq/EmAXJ0VLlx5kTtHZ2uF3tbY5BfWS/TqPTYpvimOQskiu7864Nt4kEtd4bWSFmaKv0qpnSGm62UJw9izJGZcwzNJbvvbopoKyKVLaIckOHpmUIQtGATatPdN05SFVTNkaWvF2nca/MLxraNS0n2UvGcTihu507QeTLjXqPHdP5JS6MHUZgCPem+J8G00RE8MIDmEl9gXucCN9bm4sNvFJCtkcbCMgcsxaD/hvf1AUdJy+zqTU3KcjKuh0KgpDofeprGZ8o13VKxLE7XSLpFOOXRE8TT205pHg6a8hCisTqC86pbh6p7N/mvNfbss4PWi8U1T2NS250eCPC6lqmqsCWnUaqocRuJDZByKYfyy48+Vlmb+0VXju9M6LQ8XuDdHFrx6HzT2m46mvYhjvMG/wK5xQl0mzfTZT9BhMm9is/qMn7Cr8TEvZfIeNHc4mnycfqns2JumAFsjTuL3J8CeirmH0JFrjXxU5DHYKicuRrtkVYscvco3ATeodZOXlRtY5YpnsojMRqLKj4/jAGxVjxqTulctx6S7zrslxPOiqdStl44NgdM7Odl0FkAa1VjgFzG0sdty0E+amq/EAAdV6oS2xeTI7oa4lWho3VYr8UBuo3H8aJJAOgKrc1YXFeJNsbMJLslqmuudDz1U5w4SCSeaq+G05cddrq4UQDGofwMfok5mDce5Mq3UcklLXgc1FVOIoS2ZSZDY4N1DUzdVKVr8xU9wbwq+qlDQO7u53IDqr8U6RL5Fd7Lt7NeGTJTukecocQG+OW9z8ULpuH0LYo2xsFmsAA9yFRo5dW2xWplsFCuxlovc7bqSqxoVy/jDCHGQOY9zSdwCbEeIvZSZ8lS+ijxsU37LJifE1M24kl15NGp18BqqnWYyzMWuY+J4BIbI0tLmcnWduD9FYOCOEKXN2zmF8rCLF7i5oNr3Ddr3vurzU0Mclu0jY/Lq3O0OsfC+y8WCsi22NrPjxVxlNnJMLhe4FlLEH6Ok7ltje7STub6C/lyUtT+zDtoonzyvimYS7KwNc0XtYOvva1tDzXSKemYwWYxrAdSGtDbnqbJVMx+NM++xeTzaf49FJwjghzHxOfNl7J5daP+kuQe9fbUDQX81dghZToxzHony5ryPdPYIQsXWxRlYSMs4HieibyTuPO3l96w7SNzDY8c24seaqVdhDYZHHtH2eLjMQba6tB/7upOoe/k53qVD4pJI9uVxzDkf0h5FTZMsv9ivDjqX0+itcVYgyKI9655XNySuWVtcXEucbDkPBdIrMGh3lZLIehcSPRoCqeLYDNO7LFCIYvEAHzKlVJ12dbC1E9dspktcLp9hQc93dYT4nZW7CPZuAQZTm8OSuFHwyxg7rbJl0talGYzWnu3/pFagonSx9m7Q7hQ2DYC+Scx8m7rpkeFjyPXopHDsKZGS4AZnblTzFehj8pJPRH4VgjIWgADzUsyHwS7gtgE5Sl0iGrddsTyLINluQkJXWXrMGXyKNrZt1vUVFlWcaxUNvql1QyI2Q/E2I5QQuc10mbMfH6p/j+JmR5ATF0VmgHc6ny5J+KOPZ7lrrRYeGMeMcYZfZS9djJe3Qqr4XRsJ1PpupmanY0DL8V5cLZrG/WyJnaSVvS0t0uYkvHcJb2VLXsfUzA0JeassEwLzZJtp3uOgXkw2ZqkjSerJScMbnFWXA+CZ5zdrDbm46Ae8rpWAezuGIh0p7Rw5DRt/mVVGJkmXypno57wtwVLUuFm2YN3nYff5LtGB4NHTRiOMeZ5uPUqQiiDQA0AAbACwHuW6qmdHLyZnbBCELQoZ1RsCqdjUWY36K04i/kq1iNyoc729F3jLS2L8JzZXlvJw+I1HwurYFz/Dpskgd0IP3q/tN0/BW5FeTOr2bIQhPJgQhYQAEqPnrLmzduZ+5J4nV/oN/vH6JrG4BS5c3fFFOLD1yY8jWxTeOVLByymbaaYnI1NpI07cUg8rFJG4bGj6cHkkjSjon1lq4LHEbyGrKcdEoY0oAhy9SDY17IXThrE3lfZOad9widA2aOYsBKvSTivWg2aOKY1L05lcomul3WGblbI3E6rKDquacS4mSTYq0cRVtgQueVTi99ljHPKtsq/CNjemiJOY7brSVzi69/d4KTxOHs4R1cQPda5+ijaHVwHU2Vi+SLJ8Fz9mvDT6uoAPdjFy93gAdl0+v9mLXfm5fc5v1CkPZnhgiguBYkNF/iVdEyYTW2S3nqa1LOPz+zWpae7kcPBw+tlrD7O6m+rLf3m/euxLcMXv0ZD9ZkOb4f7OT/SPaB0GpVowzhKmht3M56vsfhsrDkCA1bUJCazXXtibI+Q0A6JUBZWudaFmyEIQAIQhAEPip1UDVM0U9iu/u+9QlSdFzsv5s6OD8EQTzZyvGA1naRAc2WafTQqjVjNVJYDWmKQE/Zdo7y6+5e4MnGtGvIx8p2i8oQCmmI1fZtvu46NHU+Pgr20ltnNSbekLzVDW/aICYz4lfRgPmdB7go+JhcczjcnmnWWymeWq9dFSwzPvsbNiKQnp3ck+dKAm09cAp3KHqmRseI5XZHjK7kDz8uqlI6jRQmIytk3ANttElHiIaLE7LxVo252WJ1Qte1Ve/lQX0KcRVyOez1Y2TgesFyaRzJUPWkzOhUlJSSLD3ppPKhsEhCun0K3wmpuLJhWS6JhhVae1tySnWqQ7huS4OckHuWTJom0sia2J0azvUFikmhT+pqLXVbxfEAEm6HY5eyo8RS6lRWAUJkfe3NO8YqRIcrS0WFyXOAGnmp3AIWMc0Ag6DUc0zEtIdnekkVfj9mSWKO2jWXv4uOvwATLhSk7SoYOVwul8RYEypaCR3hz5plwpw62GS/O6o31oh/k7DwxFlgb4qXTTCmWiYPBO1VPo59PbZlKApNZa5emTcla51uk3NQBglCAFsGIAGuW61yICANkIQgCFxZ3e931Kh59lJ46+zm+I+R/5US9y5+T82dLCv+NMj5o0hJcaqRdZR9VqlV12Pl76LTwziYkjyE95mnm3kfok8RqmySgNNwwWuNsxOtvQKj08rvyhrGuIBa4vA5t0Fj4XIVqgbkCYs7ueIqvGUVyJFrrJpWV4aEwra+2yreIVcjuqzeTSNTj2yRrsbtzUPNjl+aj5YHbm6hsSkyqN3TZZGGWTs2PtbuVBxcQF8tgdNvMHRVqpqCSVjAoy6cDl9FTEdbYZIU+i5y4g5ptdTuE4hmAUHxFh2cAsvewUVgdY+F+WS+Xr0Smku0E/dJ1WnnT5sir2H1FwFJPnAG+vRNmuiep7HMsyYT1CQq6u3NV+txYDmvKvRqMeyTrasDcqOoKwGXRV+qr3PNmqX4ewtwOZ3NK22x3FTPZcxPpumFXiYG6kGQd1Rdfh4cmVvRPPFsg8QxwKm41ipddWuswgaqu4lhQslTS32Vwl+xR6mQl1yrJgmJOaW69PRRFdSWKfYVBexXRdJytEfFzb2dQwqtD2+alsPaM3vVPwG4ICttJL3wF5LEWuzpNB+bb5BOE3ofzbP7IThWL0c5+wQhC9PDLXLcFJoBQAqtcy0uhAG4csgpNZaEAKIQEIArfFgIyO8XD6qv/lStnFEGancRuzvj3b/AAuud1U3iud5H23v5Or4r5YtfBIT119BoEwqa0NBuVDVeJkaBbYbTulcM+3RTu99FU49dsmuFYHPfJM4WDrNZ5N1J9fkrQ+1kwpyGNAGwSdRWW5rcpShVt2wqYxdNJWN5plV4oL2BUfVYoAN1h2jcwxTF6tsbSueYtX5nFP8axQv0uoaKAvNgLkryZ29stxzxQ3jjLjYc11Xh32av/Ju3cS2cgFjDsWb2d0J5J77OuAbZaiob0LGHn0J8F1QBX4sPJbo5fmeZ3xg4yCRdrwQW6EHcEboFA1+pC6Bxdw6JmmSMWlbqQP0wPqqVTPsFB5GJ46/gZgyrJO17Eadhi0Gw2Udj2OOjDnMjL3G1je1ut1MySApjU0QdyWIvQ5a32Vx2OSSNF/tW1sEnT0b5DzVjp8CbmvZTVLQBvJe62+jbypeiKwjBg3U/FWCKMN2WzWgBIzSWTEkiaqdMdvqbBNJ6jRR75jdF9Fh3sFOhvUyqCxJ4spWreoCtfqkr2VQiuV8V1vhTNbJxWPACaYXU/zoHirMbbR5lS9nSMEpgWtuNVLxUlpBbmQozCpNBZW7CIszm/2h81VK2cu3rZcIm2aB0AHoFusBZVZACEIQAIQhAAhCEAC3YFoAlQgAQhCAE5W3BB2O/lzXCsfZJT1EkN9Gu7t9e6dWke4hd3eNFyj2rUIbM2X9ZgHnlJHyIUvlTud/Bd4F6ycfkpsc+veU/h1YBsqY+Ukp4yqc1q5rTOy4TLnUYyGjdVjFuJOQKgKvEnHQJoyiledAStqHXs8UzJIfys4m5KRqK9z9G3upnBOA6qe1mEN6nQepXSOH/ZjDFYzHOf1W7e8p0eO2Jy+Xjj/JzPh/g2oqnCzTbmeQ8yuucMcBQUwBeBJJobn7IPlzVpo6NkTcsbGsb0aLevVOcqtjDM+zl5vMvJ0ukagLKzkWCE4jMKhcaYP2b+2YO4894fquP0KvybV1I2VjmPF2uHp0I8UrLjWSdDcOV462cibML6p9TAEpnxLg8lPJZ32T9lw2I/7yTnD2kAErj1jcPTOzyVTtEtBGlixJRSJxmTZFUIOCiq2eykaqSwVbxGp1sF5ko1E7MCq1TlklwoUPtqn9K+4U45yJ1p3Vcr3bqx1Y0VZxM2WpGwRFTLoVFwzZZAfEJasnUYXa3XRwx0TeRfZ1TBK7Nl1XT+Em5jfoFwbhbEDma0+C9BcDx/zJd1IHp/8AVvEvu0ReR+OyxhZQhVnPBCEIAEIQgDCyhCAC63DlpZAQAqhCEACjMZweGpZ2c8Ye3cX3B6gjUFSaF41s9Tae0c8qfZbTXvG+WPwu1w+Iv8U3d7LWO0dUSEdMrR8l0tYssfRj4Hrysq/7FEw/2Z0kepzvPjYD5KyUWA08X2Imi3Mi5+Kl7LNlpRK9IXWW69sRssgJVC0LMBqCVhxWuVAG4Kw8LUJRACSwtnBYQAzxPD2TxmOQXB58werTyKodRQGJzozrlNr9RyPpZdIVO4iH8+7yb8lJ5cpzsr8S3y4/sQGoKV/KbBbTAKJqJuS52+J0tbFKyruoKfUp1K9NSsN7GStDaRqfUGgUfPIlqOfRZYxroVrpdCqrik26mK+dVnEZd0zFO2aXU7IWsfqmy3mdqkwutK0jlZK3RLcPSWmb5hepeEY7UsfiCfivLHDzbzxj94fNescDjywRDoxvxF0QvvYryH9iH6EITyIEIQgAQhCABCEIAEIQgBQFC0BWEAKoQhAAhCEACEIQAIQhAAhCEACEIQBq4LFkIQAZVC19BG6Rxc250/Sd080IS8iTXZvG2n0M5cJhO7P8z/vTJ2AU/wCz/wA8n4llCncT8Iesl/LEjw7Tfs/88n4kk/hqm/Z/6kn4kIR9OPhHv1b+X/Y2k4TpP2R/iS/iRHwnSDaI/wAWX8aEL36cfC/o9+tk/wDT/sTm4QozvEf4s3400k4EoDvAf40/40IW4iV6R5WbJr8n/YgfZ3h39X/1qj/cWP8Ax1h39W/1qj/cQhPJ9sc0HAVAx7XNp7EHQ9rOfm9dPp4wGtA2AAHkAhC8S7Cm2uxSyLIQtGAsiyEIALIshCACyLIQgAsiyEIALIQh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Picture 2" descr="http://school.discoveryeducation.com/clipart/images/obsrvty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2952328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57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studopratico.com.br/wp-content/uploads/2013/06/ilustracao-mito-da-caver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7001"/>
            <a:ext cx="8712968" cy="506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71876" y="26064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Impacta"/>
              </a:rPr>
              <a:t>RETOMANDO A  ALEGORIA DA CAVERNA</a:t>
            </a:r>
            <a:endParaRPr lang="pt-BR" sz="3600" b="1" dirty="0">
              <a:solidFill>
                <a:schemeClr val="accent6">
                  <a:lumMod val="50000"/>
                </a:schemeClr>
              </a:solidFill>
              <a:latin typeface="Impacta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947748" y="5973341"/>
            <a:ext cx="56886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947748" y="6076707"/>
            <a:ext cx="565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Com conhecimento (Know-how) de GC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5989930"/>
            <a:ext cx="21602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51520" y="598993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Sem conhecimento (know-how) de GC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41167" y="1784718"/>
            <a:ext cx="4208714" cy="702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441167" y="1796566"/>
            <a:ext cx="4208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Disponibilizar conhecimento (know-how) de GC de quem tem para quem não tem.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Seta em curva para baixo 10"/>
          <p:cNvSpPr/>
          <p:nvPr/>
        </p:nvSpPr>
        <p:spPr>
          <a:xfrm>
            <a:off x="1547664" y="3068960"/>
            <a:ext cx="3744416" cy="1656184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591780" y="2636912"/>
            <a:ext cx="165618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Observatório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6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id:image001.jpg@01D0445D.E3A0D50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18" y="409104"/>
            <a:ext cx="3410838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251521" y="5373216"/>
            <a:ext cx="8352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latin typeface="Impacta"/>
              </a:rPr>
              <a:t>Eventos</a:t>
            </a:r>
          </a:p>
        </p:txBody>
      </p:sp>
      <p:pic>
        <p:nvPicPr>
          <p:cNvPr id="1026" name="Picture 2" descr="Dides&#10;Experincias-Internacionais-_convite"/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1520"/>
            <a:ext cx="324036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40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1521" y="5517232"/>
            <a:ext cx="8352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latin typeface="Impacta"/>
              </a:rPr>
              <a:t>Boletim Mensal</a:t>
            </a:r>
          </a:p>
        </p:txBody>
      </p:sp>
    </p:spTree>
    <p:extLst>
      <p:ext uri="{BB962C8B-B14F-4D97-AF65-F5344CB8AC3E}">
        <p14:creationId xmlns:p14="http://schemas.microsoft.com/office/powerpoint/2010/main" val="174187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172400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</a:rPr>
              <a:t>154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2008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51521" y="5373216"/>
            <a:ext cx="8352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latin typeface="Impacta"/>
              </a:rPr>
              <a:t>Publicações</a:t>
            </a:r>
          </a:p>
        </p:txBody>
      </p:sp>
      <p:sp>
        <p:nvSpPr>
          <p:cNvPr id="9" name="Seta para baixo 8"/>
          <p:cNvSpPr/>
          <p:nvPr/>
        </p:nvSpPr>
        <p:spPr>
          <a:xfrm rot="5400000" flipV="1">
            <a:off x="1207306" y="2977272"/>
            <a:ext cx="392685" cy="7200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3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172400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</a:rPr>
              <a:t>154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1521" y="5373216"/>
            <a:ext cx="8352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latin typeface="Impacta"/>
              </a:rPr>
              <a:t>Vídeos/</a:t>
            </a:r>
            <a:r>
              <a:rPr lang="pt-BR" sz="4400" dirty="0" err="1" smtClean="0">
                <a:latin typeface="Impacta"/>
              </a:rPr>
              <a:t>Podcast</a:t>
            </a:r>
            <a:endParaRPr lang="pt-BR" sz="4400" dirty="0" smtClean="0">
              <a:latin typeface="Impacta"/>
            </a:endParaRPr>
          </a:p>
        </p:txBody>
      </p:sp>
      <p:sp>
        <p:nvSpPr>
          <p:cNvPr id="6" name="Seta para baixo 5"/>
          <p:cNvSpPr/>
          <p:nvPr/>
        </p:nvSpPr>
        <p:spPr>
          <a:xfrm rot="5400000" flipV="1">
            <a:off x="596078" y="1864875"/>
            <a:ext cx="392685" cy="7200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6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172400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</a:rPr>
              <a:t>154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6992" y="5611887"/>
            <a:ext cx="8352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latin typeface="Impacta"/>
              </a:rPr>
              <a:t>Divulgação de eventos</a:t>
            </a:r>
          </a:p>
        </p:txBody>
      </p:sp>
      <p:sp>
        <p:nvSpPr>
          <p:cNvPr id="3" name="Seta para baixo 2"/>
          <p:cNvSpPr/>
          <p:nvPr/>
        </p:nvSpPr>
        <p:spPr>
          <a:xfrm rot="5400000">
            <a:off x="7003949" y="1998808"/>
            <a:ext cx="392685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6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87469" y="1268760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rgbClr val="FF0000"/>
                </a:solidFill>
                <a:latin typeface="Impacta"/>
              </a:rPr>
              <a:t>OBSERVATÓRIO IPEA DE GC</a:t>
            </a:r>
            <a:endParaRPr lang="pt-BR" sz="5400" dirty="0">
              <a:solidFill>
                <a:srgbClr val="FF0000"/>
              </a:solidFill>
              <a:latin typeface="Impacta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59632" y="3861048"/>
            <a:ext cx="73236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1"/>
                </a:solidFill>
                <a:latin typeface="Impacta"/>
              </a:rPr>
              <a:t>O que é?</a:t>
            </a:r>
          </a:p>
          <a:p>
            <a:pPr algn="ctr"/>
            <a:r>
              <a:rPr lang="pt-BR" sz="4000" b="1" dirty="0" smtClean="0">
                <a:solidFill>
                  <a:srgbClr val="7030A0"/>
                </a:solidFill>
                <a:latin typeface="Impacta"/>
              </a:rPr>
              <a:t>Para que serve?</a:t>
            </a:r>
          </a:p>
          <a:p>
            <a:pPr algn="ctr"/>
            <a:r>
              <a:rPr lang="pt-BR" sz="4000" b="1" dirty="0" smtClean="0">
                <a:solidFill>
                  <a:schemeClr val="accent2"/>
                </a:solidFill>
                <a:latin typeface="Impacta"/>
              </a:rPr>
              <a:t>Como colaborar?</a:t>
            </a:r>
          </a:p>
          <a:p>
            <a:pPr algn="ctr"/>
            <a:endParaRPr lang="pt-BR" sz="4000" dirty="0">
              <a:solidFill>
                <a:srgbClr val="7030A0"/>
              </a:solidFill>
              <a:latin typeface="Impacta"/>
            </a:endParaRPr>
          </a:p>
        </p:txBody>
      </p:sp>
      <p:pic>
        <p:nvPicPr>
          <p:cNvPr id="6" name="Picture 2" descr="http://school.discoveryeducation.com/clipart/images/obsrvty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2952328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4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172400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</a:rPr>
              <a:t>154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ta para baixo 4"/>
          <p:cNvSpPr/>
          <p:nvPr/>
        </p:nvSpPr>
        <p:spPr>
          <a:xfrm rot="5400000">
            <a:off x="7085651" y="3320989"/>
            <a:ext cx="392685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51521" y="5517232"/>
            <a:ext cx="8352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latin typeface="Impacta"/>
              </a:rPr>
              <a:t>Recursos Disponíveis na WEB</a:t>
            </a:r>
          </a:p>
        </p:txBody>
      </p:sp>
    </p:spTree>
    <p:extLst>
      <p:ext uri="{BB962C8B-B14F-4D97-AF65-F5344CB8AC3E}">
        <p14:creationId xmlns:p14="http://schemas.microsoft.com/office/powerpoint/2010/main" val="3746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172400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</a:rPr>
              <a:t>154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15"/>
            <a:ext cx="9144000" cy="509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95536" y="5589240"/>
            <a:ext cx="8352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Impacta"/>
              </a:rPr>
              <a:t>Apresentação do Observatório</a:t>
            </a:r>
          </a:p>
        </p:txBody>
      </p:sp>
      <p:sp>
        <p:nvSpPr>
          <p:cNvPr id="6" name="Seta para baixo 5"/>
          <p:cNvSpPr/>
          <p:nvPr/>
        </p:nvSpPr>
        <p:spPr>
          <a:xfrm rot="5400000" flipV="1">
            <a:off x="540383" y="1897151"/>
            <a:ext cx="392685" cy="7200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30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172400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</a:rPr>
              <a:t>154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1520" y="5733256"/>
            <a:ext cx="8352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latin typeface="Impacta"/>
              </a:rPr>
              <a:t>Estudos e Pesquisas</a:t>
            </a:r>
          </a:p>
        </p:txBody>
      </p:sp>
      <p:sp>
        <p:nvSpPr>
          <p:cNvPr id="6" name="Seta para baixo 5"/>
          <p:cNvSpPr/>
          <p:nvPr/>
        </p:nvSpPr>
        <p:spPr>
          <a:xfrm rot="5400000" flipV="1">
            <a:off x="487226" y="2078642"/>
            <a:ext cx="392685" cy="7200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5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172400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</a:rPr>
              <a:t>154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754"/>
            <a:ext cx="9144000" cy="554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1520" y="5733256"/>
            <a:ext cx="8352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latin typeface="Impacta"/>
              </a:rPr>
              <a:t>Casoteca</a:t>
            </a:r>
          </a:p>
        </p:txBody>
      </p:sp>
      <p:sp>
        <p:nvSpPr>
          <p:cNvPr id="6" name="Seta para baixo 5"/>
          <p:cNvSpPr/>
          <p:nvPr/>
        </p:nvSpPr>
        <p:spPr>
          <a:xfrm rot="5400000" flipV="1">
            <a:off x="631242" y="2078642"/>
            <a:ext cx="392685" cy="7200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5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172400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</a:rPr>
              <a:t>154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11" y="389440"/>
            <a:ext cx="3888432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97347" y="4725144"/>
            <a:ext cx="8352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Impacta"/>
              </a:rPr>
              <a:t>Artigos de Especialistas do Brasil e do Exterior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1" y="381959"/>
            <a:ext cx="4041068" cy="371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ta para baixo 7"/>
          <p:cNvSpPr/>
          <p:nvPr/>
        </p:nvSpPr>
        <p:spPr>
          <a:xfrm rot="5400000" flipV="1">
            <a:off x="271202" y="1645674"/>
            <a:ext cx="392685" cy="7200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5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172400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</a:rPr>
              <a:t>154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3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08110" y="5180999"/>
            <a:ext cx="8352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Impacta"/>
              </a:rPr>
              <a:t>Leituras Recomendadas / Apresentações</a:t>
            </a:r>
          </a:p>
        </p:txBody>
      </p:sp>
      <p:sp>
        <p:nvSpPr>
          <p:cNvPr id="9" name="Seta para baixo 8"/>
          <p:cNvSpPr/>
          <p:nvPr/>
        </p:nvSpPr>
        <p:spPr>
          <a:xfrm rot="5400000" flipV="1">
            <a:off x="501477" y="1842017"/>
            <a:ext cx="392685" cy="7200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87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172400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</a:rPr>
              <a:t>154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"/>
            <a:ext cx="9144000" cy="518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56073" y="5494112"/>
            <a:ext cx="8352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Impacta"/>
              </a:rPr>
              <a:t>Espaço Acadêmico</a:t>
            </a:r>
          </a:p>
        </p:txBody>
      </p:sp>
      <p:sp>
        <p:nvSpPr>
          <p:cNvPr id="6" name="Seta para baixo 5"/>
          <p:cNvSpPr/>
          <p:nvPr/>
        </p:nvSpPr>
        <p:spPr>
          <a:xfrm rot="5400000" flipV="1">
            <a:off x="486770" y="1869746"/>
            <a:ext cx="392685" cy="7200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5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172400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</a:rPr>
              <a:t>154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95536" y="5589240"/>
            <a:ext cx="8352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Impacta"/>
              </a:rPr>
              <a:t>Mecanismo para contato</a:t>
            </a:r>
          </a:p>
        </p:txBody>
      </p:sp>
      <p:sp>
        <p:nvSpPr>
          <p:cNvPr id="6" name="Seta para baixo 5"/>
          <p:cNvSpPr/>
          <p:nvPr/>
        </p:nvSpPr>
        <p:spPr>
          <a:xfrm rot="5400000" flipV="1">
            <a:off x="486771" y="2005257"/>
            <a:ext cx="392685" cy="7200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30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172400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</a:rPr>
              <a:t>154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9"/>
            <a:ext cx="9144000" cy="543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95536" y="5589240"/>
            <a:ext cx="8352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Impacta"/>
              </a:rPr>
              <a:t>Mecanismo de busca</a:t>
            </a:r>
          </a:p>
        </p:txBody>
      </p:sp>
      <p:sp>
        <p:nvSpPr>
          <p:cNvPr id="6" name="Seta para baixo 5"/>
          <p:cNvSpPr/>
          <p:nvPr/>
        </p:nvSpPr>
        <p:spPr>
          <a:xfrm rot="15236465" flipV="1">
            <a:off x="7798365" y="980973"/>
            <a:ext cx="392685" cy="7200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6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2775" y="5265333"/>
            <a:ext cx="7487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latin typeface="Impacta"/>
              </a:rPr>
              <a:t>Como colaborar?</a:t>
            </a:r>
          </a:p>
        </p:txBody>
      </p:sp>
      <p:sp>
        <p:nvSpPr>
          <p:cNvPr id="3" name="AutoShape 8" descr="data:image/jpeg;base64,/9j/4AAQSkZJRgABAQAAAQABAAD/2wCEAAkGBxQTEhUUEhMVFBQUFxQWFRQUFBQVFBYUFBQWFxQUFRUYHCggGBwlHBQUITEhJSkrLi4uFx8zODMsNygtLisBCgoKDg0OGhAQGywcHSUsLCwsLCwsLCwsLCwsLCwsLCwsLCwsLCwsLCwsLCwsLCwsLCwsLCwsLCwsLDcsLCwsLP/AABEIAKMBNQMBIgACEQEDEQH/xAAcAAABBAMBAAAAAAAAAAAAAAAAAwQFBgECBwj/xABDEAABAwIEAwUFAwcMAwAAAAABAAIDBBEFEiExBkFREyJhcZEHgaGxwTLR0hQzQlJTYpMVI0NUcoKSoqPT4fAXsvH/xAAZAQADAQEBAAAAAAAAAAAAAAAAAwQCBQH/xAApEQADAAICAgEDBAIDAAAAAAAAAQIDERIhBDFREyIyFEFhkXGBI0JS/9oADAMBAAIRAxEAPwDt4K2WAsoAFhZQgAQhCABC1c5aFyANnrRZQgCrVmFOMzQWgtLyQ6wNgNRYqfFOxovYJWdunlqmg13SGuND+TpI2nkFlU8V1JPLZWOov5qEruh56LFspwyih4zTOdezTrseQVHr4Q53e3At19F1vEYmhhHPqd1zuuw9xkFrHvC5t4/cp6o6OJdC+G08dDA2aSFs1TOctOxwzNY39cj9Ym/w2TbFuHZZWy9sGCdjTIxzGtaHgXLmHKAD4aXBsn/EWFyGIz53XicxrWs0LWkfbB5WOnvU9hdDlipw57i91zlcbnsixweT+79n32WeT60NqYcP12UrgWmc2eJw3EjHejl6YXHMDo2xuZpbY/LVdjCuw+mcLyfaMoQhOJgQhCABCEIATljDgWuAIIIIOxB3Cb4ZhkVO0shjbG0kuIaN3Hck808QjR7t60CEIQeAtJWAgg6gggjwK3WEAcvxSh7KVzehPpyTWSO4urZxfR2eH8nCx82/8WVebEudknVNHWxXyhMgKynuq/WxFpuFeKmnAVcxWDewWJfFlE6rotfs04yzEUs512icf/Q/T0XUmleWHudG/M3Qg3FuRC9D8F46KumZJfvgZZB+8Nz7910MdckcvycPB7RYkLAKEwlMrDisrXcoAy0LKwtHOQBtmWC9aIQBlCEIAEIQgDVwVfxDE2wh2c5Q3dWFReN4XHK052gnQE67JWWW1tDsNJVqvRQ5+NZJnFlI0E2vmdpYdddh4lR2DPmqZiXPDuzNjlJLb87E7/JTzOD6a5PZtudCddvVS+HYfHTsOUWvz5lScaftnU+pErUIi8TodNVC1NKwN00UvjFVe9lX6hxLFi9DI3ohsWrj9kDMNO7rY2sRcDyCccU8RMihLYpRJNLlDi2wDGD9Fo/RAsdPEKCxR7mOuCb9U1w6hbNe4F979brEtL2U8U0joPDtU2aGJx3Isfqun4XLmjbc3IFj7ufpZcm4QaGsdHzadB00V9wPEg0hrjvp71bhro5Hl4+3otCFq119llUnPMoWEFAAhRtVizRozvHr+iPfzUNVVUjvtPPkNB6BJvNM/wAjowVX8FqLx1CyCue1RsombEHxm7Xub5EhIfmJe0ULwm/TOsXSVRUtYLvcG+f0C5VFxRO45e2f/iUtTylwu4kk8yble/rJfpB+hpfky1y8RxjZrz7gPmUQ8TwE2c4sP7w09QqxI7RQVfJusvyaRteLD6Ok45G2WncWkGwzNIII06HyuqRTyAqk1E7xoHnLfa+nonmG1Dx3ojcc4ydPceSVlz8mnopxeLwl97LVUNuoati0KXp8WD9CC1w3Dhy8ORTWvqBY6rLaZqZaZTcYZYqy+x/HzHVdkT3Jri37w2PwVVxp+6isErTFKyQbtcHD3G6qw+hflLa0etGuQoPAOJIall2PF25c19PtC4+vohVbOQ5ZYULDiky9Gzwy9yaVs+UaHVKTzhouSqljONtBDh9kGzj0HXySc2VSh+HE7ZYKet0vuEq/EmAXJ0VLlx5kTtHZ2uF3tbY5BfWS/TqPTYpvimOQskiu7864Nt4kEtd4bWSFmaKv0qpnSGm62UJw9izJGZcwzNJbvvbopoKyKVLaIckOHpmUIQtGATatPdN05SFVTNkaWvF2nca/MLxraNS0n2UvGcTihu507QeTLjXqPHdP5JS6MHUZgCPem+J8G00RE8MIDmEl9gXucCN9bm4sNvFJCtkcbCMgcsxaD/hvf1AUdJy+zqTU3KcjKuh0KgpDofeprGZ8o13VKxLE7XSLpFOOXRE8TT205pHg6a8hCisTqC86pbh6p7N/mvNfbss4PWi8U1T2NS250eCPC6lqmqsCWnUaqocRuJDZByKYfyy48+Vlmb+0VXju9M6LQ8XuDdHFrx6HzT2m46mvYhjvMG/wK5xQl0mzfTZT9BhMm9is/qMn7Cr8TEvZfIeNHc4mnycfqns2JumAFsjTuL3J8CeirmH0JFrjXxU5DHYKicuRrtkVYscvco3ATeodZOXlRtY5YpnsojMRqLKj4/jAGxVjxqTulctx6S7zrslxPOiqdStl44NgdM7Odl0FkAa1VjgFzG0sdty0E+amq/EAAdV6oS2xeTI7oa4lWho3VYr8UBuo3H8aJJAOgKrc1YXFeJNsbMJLslqmuudDz1U5w4SCSeaq+G05cddrq4UQDGofwMfok5mDce5Mq3UcklLXgc1FVOIoS2ZSZDY4N1DUzdVKVr8xU9wbwq+qlDQO7u53IDqr8U6RL5Fd7Lt7NeGTJTukecocQG+OW9z8ULpuH0LYo2xsFmsAA9yFRo5dW2xWplsFCuxlovc7bqSqxoVy/jDCHGQOY9zSdwCbEeIvZSZ8lS+ijxsU37LJifE1M24kl15NGp18BqqnWYyzMWuY+J4BIbI0tLmcnWduD9FYOCOEKXN2zmF8rCLF7i5oNr3Ddr3vurzU0Mclu0jY/Lq3O0OsfC+y8WCsi22NrPjxVxlNnJMLhe4FlLEH6Ok7ltje7STub6C/lyUtT+zDtoonzyvimYS7KwNc0XtYOvva1tDzXSKemYwWYxrAdSGtDbnqbJVMx+NM++xeTzaf49FJwjghzHxOfNl7J5daP+kuQe9fbUDQX81dghZToxzHony5ryPdPYIQsXWxRlYSMs4HieibyTuPO3l96w7SNzDY8c24seaqVdhDYZHHtH2eLjMQba6tB/7upOoe/k53qVD4pJI9uVxzDkf0h5FTZMsv9ivDjqX0+itcVYgyKI9655XNySuWVtcXEucbDkPBdIrMGh3lZLIehcSPRoCqeLYDNO7LFCIYvEAHzKlVJ12dbC1E9dspktcLp9hQc93dYT4nZW7CPZuAQZTm8OSuFHwyxg7rbJl0talGYzWnu3/pFagonSx9m7Q7hQ2DYC+Scx8m7rpkeFjyPXopHDsKZGS4AZnblTzFehj8pJPRH4VgjIWgADzUsyHwS7gtgE5Sl0iGrddsTyLINluQkJXWXrMGXyKNrZt1vUVFlWcaxUNvql1QyI2Q/E2I5QQuc10mbMfH6p/j+JmR5ATF0VmgHc6ny5J+KOPZ7lrrRYeGMeMcYZfZS9djJe3Qqr4XRsJ1PpupmanY0DL8V5cLZrG/WyJnaSVvS0t0uYkvHcJb2VLXsfUzA0JeassEwLzZJtp3uOgXkw2ZqkjSerJScMbnFWXA+CZ5zdrDbm46Ae8rpWAezuGIh0p7Rw5DRt/mVVGJkmXypno57wtwVLUuFm2YN3nYff5LtGB4NHTRiOMeZ5uPUqQiiDQA0AAbACwHuW6qmdHLyZnbBCELQoZ1RsCqdjUWY36K04i/kq1iNyoc729F3jLS2L8JzZXlvJw+I1HwurYFz/Dpskgd0IP3q/tN0/BW5FeTOr2bIQhPJgQhYQAEqPnrLmzduZ+5J4nV/oN/vH6JrG4BS5c3fFFOLD1yY8jWxTeOVLByymbaaYnI1NpI07cUg8rFJG4bGj6cHkkjSjon1lq4LHEbyGrKcdEoY0oAhy9SDY17IXThrE3lfZOad9widA2aOYsBKvSTivWg2aOKY1L05lcomul3WGblbI3E6rKDquacS4mSTYq0cRVtgQueVTi99ljHPKtsq/CNjemiJOY7brSVzi69/d4KTxOHs4R1cQPda5+ijaHVwHU2Vi+SLJ8Fz9mvDT6uoAPdjFy93gAdl0+v9mLXfm5fc5v1CkPZnhgiguBYkNF/iVdEyYTW2S3nqa1LOPz+zWpae7kcPBw+tlrD7O6m+rLf3m/euxLcMXv0ZD9ZkOb4f7OT/SPaB0GpVowzhKmht3M56vsfhsrDkCA1bUJCazXXtibI+Q0A6JUBZWudaFmyEIQAIQhAEPip1UDVM0U9iu/u+9QlSdFzsv5s6OD8EQTzZyvGA1naRAc2WafTQqjVjNVJYDWmKQE/Zdo7y6+5e4MnGtGvIx8p2i8oQCmmI1fZtvu46NHU+Pgr20ltnNSbekLzVDW/aICYz4lfRgPmdB7go+JhcczjcnmnWWymeWq9dFSwzPvsbNiKQnp3ck+dKAm09cAp3KHqmRseI5XZHjK7kDz8uqlI6jRQmIytk3ANttElHiIaLE7LxVo252WJ1Qte1Ve/lQX0KcRVyOez1Y2TgesFyaRzJUPWkzOhUlJSSLD3ppPKhsEhCun0K3wmpuLJhWS6JhhVae1tySnWqQ7huS4OckHuWTJom0sia2J0azvUFikmhT+pqLXVbxfEAEm6HY5eyo8RS6lRWAUJkfe3NO8YqRIcrS0WFyXOAGnmp3AIWMc0Ag6DUc0zEtIdnekkVfj9mSWKO2jWXv4uOvwATLhSk7SoYOVwul8RYEypaCR3hz5plwpw62GS/O6o31oh/k7DwxFlgb4qXTTCmWiYPBO1VPo59PbZlKApNZa5emTcla51uk3NQBglCAFsGIAGuW61yICANkIQgCFxZ3e931Kh59lJ46+zm+I+R/5US9y5+T82dLCv+NMj5o0hJcaqRdZR9VqlV12Pl76LTwziYkjyE95mnm3kfok8RqmySgNNwwWuNsxOtvQKj08rvyhrGuIBa4vA5t0Fj4XIVqgbkCYs7ueIqvGUVyJFrrJpWV4aEwra+2yreIVcjuqzeTSNTj2yRrsbtzUPNjl+aj5YHbm6hsSkyqN3TZZGGWTs2PtbuVBxcQF8tgdNvMHRVqpqCSVjAoy6cDl9FTEdbYZIU+i5y4g5ptdTuE4hmAUHxFh2cAsvewUVgdY+F+WS+Xr0Smku0E/dJ1WnnT5sir2H1FwFJPnAG+vRNmuiep7HMsyYT1CQq6u3NV+txYDmvKvRqMeyTrasDcqOoKwGXRV+qr3PNmqX4ewtwOZ3NK22x3FTPZcxPpumFXiYG6kGQd1Rdfh4cmVvRPPFsg8QxwKm41ipddWuswgaqu4lhQslTS32Vwl+xR6mQl1yrJgmJOaW69PRRFdSWKfYVBexXRdJytEfFzb2dQwqtD2+alsPaM3vVPwG4ICttJL3wF5LEWuzpNB+bb5BOE3ofzbP7IThWL0c5+wQhC9PDLXLcFJoBQAqtcy0uhAG4csgpNZaEAKIQEIArfFgIyO8XD6qv/lStnFEGancRuzvj3b/AAuud1U3iud5H23v5Or4r5YtfBIT119BoEwqa0NBuVDVeJkaBbYbTulcM+3RTu99FU49dsmuFYHPfJM4WDrNZ5N1J9fkrQ+1kwpyGNAGwSdRWW5rcpShVt2wqYxdNJWN5plV4oL2BUfVYoAN1h2jcwxTF6tsbSueYtX5nFP8axQv0uoaKAvNgLkryZ29stxzxQ3jjLjYc11Xh32av/Ju3cS2cgFjDsWb2d0J5J77OuAbZaiob0LGHn0J8F1QBX4sPJbo5fmeZ3xg4yCRdrwQW6EHcEboFA1+pC6Bxdw6JmmSMWlbqQP0wPqqVTPsFB5GJ46/gZgyrJO17Eadhi0Gw2Udj2OOjDnMjL3G1je1ut1MySApjU0QdyWIvQ5a32Vx2OSSNF/tW1sEnT0b5DzVjp8CbmvZTVLQBvJe62+jbypeiKwjBg3U/FWCKMN2WzWgBIzSWTEkiaqdMdvqbBNJ6jRR75jdF9Fh3sFOhvUyqCxJ4spWreoCtfqkr2VQiuV8V1vhTNbJxWPACaYXU/zoHirMbbR5lS9nSMEpgWtuNVLxUlpBbmQozCpNBZW7CIszm/2h81VK2cu3rZcIm2aB0AHoFusBZVZACEIQAIQhAAhCEAC3YFoAlQgAQhCAE5W3BB2O/lzXCsfZJT1EkN9Gu7t9e6dWke4hd3eNFyj2rUIbM2X9ZgHnlJHyIUvlTud/Bd4F6ycfkpsc+veU/h1YBsqY+Ukp4yqc1q5rTOy4TLnUYyGjdVjFuJOQKgKvEnHQJoyiledAStqHXs8UzJIfys4m5KRqK9z9G3upnBOA6qe1mEN6nQepXSOH/ZjDFYzHOf1W7e8p0eO2Jy+Xjj/JzPh/g2oqnCzTbmeQ8yuucMcBQUwBeBJJobn7IPlzVpo6NkTcsbGsb0aLevVOcqtjDM+zl5vMvJ0ukagLKzkWCE4jMKhcaYP2b+2YO4894fquP0KvybV1I2VjmPF2uHp0I8UrLjWSdDcOV462cibML6p9TAEpnxLg8lPJZ32T9lw2I/7yTnD2kAErj1jcPTOzyVTtEtBGlixJRSJxmTZFUIOCiq2eykaqSwVbxGp1sF5ko1E7MCq1TlklwoUPtqn9K+4U45yJ1p3Vcr3bqx1Y0VZxM2WpGwRFTLoVFwzZZAfEJasnUYXa3XRwx0TeRfZ1TBK7Nl1XT+Em5jfoFwbhbEDma0+C9BcDx/zJd1IHp/8AVvEvu0ReR+OyxhZQhVnPBCEIAEIQgDCyhCAC63DlpZAQAqhCEACjMZweGpZ2c8Ye3cX3B6gjUFSaF41s9Tae0c8qfZbTXvG+WPwu1w+Iv8U3d7LWO0dUSEdMrR8l0tYssfRj4Hrysq/7FEw/2Z0kepzvPjYD5KyUWA08X2Imi3Mi5+Kl7LNlpRK9IXWW69sRssgJVC0LMBqCVhxWuVAG4Kw8LUJRACSwtnBYQAzxPD2TxmOQXB58werTyKodRQGJzozrlNr9RyPpZdIVO4iH8+7yb8lJ5cpzsr8S3y4/sQGoKV/KbBbTAKJqJuS52+J0tbFKyruoKfUp1K9NSsN7GStDaRqfUGgUfPIlqOfRZYxroVrpdCqrik26mK+dVnEZd0zFO2aXU7IWsfqmy3mdqkwutK0jlZK3RLcPSWmb5hepeEY7UsfiCfivLHDzbzxj94fNescDjywRDoxvxF0QvvYryH9iH6EITyIEIQgAQhCABCEIAEIQgBQFC0BWEAKoQhAAhCEACEIQAIQhAAhCEACEIQBq4LFkIQAZVC19BG6Rxc250/Sd080IS8iTXZvG2n0M5cJhO7P8z/vTJ2AU/wCz/wA8n4llCncT8Iesl/LEjw7Tfs/88n4kk/hqm/Z/6kn4kIR9OPhHv1b+X/Y2k4TpP2R/iS/iRHwnSDaI/wAWX8aEL36cfC/o9+tk/wDT/sTm4QozvEf4s3400k4EoDvAf40/40IW4iV6R5WbJr8n/YgfZ3h39X/1qj/cWP8Ax1h39W/1qj/cQhPJ9sc0HAVAx7XNp7EHQ9rOfm9dPp4wGtA2AAHkAhC8S7Cm2uxSyLIQtGAsiyEIALIshCACyLIQgAsiyEIALIQh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10" descr="data:image/jpeg;base64,/9j/4AAQSkZJRgABAQAAAQABAAD/2wCEAAkGBxQTEhUUEhMVFBQUFxQWFRQUFBQVFBYUFBQWFxQUFRUYHCggGBwlHBQUITEhJSkrLi4uFx8zODMsNygtLisBCgoKDg0OGhAQGywcHSUsLCwsLCwsLCwsLCwsLCwsLCwsLCwsLCwsLCwsLCwsLCwsLCwsLCwsLCwsLDcsLCwsLP/AABEIAKMBNQMBIgACEQEDEQH/xAAcAAABBAMBAAAAAAAAAAAAAAAAAwQFBgECBwj/xABDEAABAwIEAwUFAwcMAwAAAAABAAIDBBEFEiExBkFREyJhcZEHgaGxwTLR0hQzQlJTYpMVI0NUcoKSoqPT4fAXsvH/xAAZAQADAQEBAAAAAAAAAAAAAAAAAwQCBQH/xAApEQADAAICAgEDBAIDAAAAAAAAAQIDERIhBDFREyIyFEFhkXGBI0JS/9oADAMBAAIRAxEAPwDt4K2WAsoAFhZQgAQhCABC1c5aFyANnrRZQgCrVmFOMzQWgtLyQ6wNgNRYqfFOxovYJWdunlqmg13SGuND+TpI2nkFlU8V1JPLZWOov5qEruh56LFspwyih4zTOdezTrseQVHr4Q53e3At19F1vEYmhhHPqd1zuuw9xkFrHvC5t4/cp6o6OJdC+G08dDA2aSFs1TOctOxwzNY39cj9Ym/w2TbFuHZZWy9sGCdjTIxzGtaHgXLmHKAD4aXBsn/EWFyGIz53XicxrWs0LWkfbB5WOnvU9hdDlipw57i91zlcbnsixweT+79n32WeT60NqYcP12UrgWmc2eJw3EjHejl6YXHMDo2xuZpbY/LVdjCuw+mcLyfaMoQhOJgQhCABCEIATljDgWuAIIIIOxB3Cb4ZhkVO0shjbG0kuIaN3Hck808QjR7t60CEIQeAtJWAgg6gggjwK3WEAcvxSh7KVzehPpyTWSO4urZxfR2eH8nCx82/8WVebEudknVNHWxXyhMgKynuq/WxFpuFeKmnAVcxWDewWJfFlE6rotfs04yzEUs512icf/Q/T0XUmleWHudG/M3Qg3FuRC9D8F46KumZJfvgZZB+8Nz7910MdckcvycPB7RYkLAKEwlMrDisrXcoAy0LKwtHOQBtmWC9aIQBlCEIAEIQgDVwVfxDE2wh2c5Q3dWFReN4XHK052gnQE67JWWW1tDsNJVqvRQ5+NZJnFlI0E2vmdpYdddh4lR2DPmqZiXPDuzNjlJLb87E7/JTzOD6a5PZtudCddvVS+HYfHTsOUWvz5lScaftnU+pErUIi8TodNVC1NKwN00UvjFVe9lX6hxLFi9DI3ohsWrj9kDMNO7rY2sRcDyCccU8RMihLYpRJNLlDi2wDGD9Fo/RAsdPEKCxR7mOuCb9U1w6hbNe4F979brEtL2U8U0joPDtU2aGJx3Isfqun4XLmjbc3IFj7ufpZcm4QaGsdHzadB00V9wPEg0hrjvp71bhro5Hl4+3otCFq119llUnPMoWEFAAhRtVizRozvHr+iPfzUNVVUjvtPPkNB6BJvNM/wAjowVX8FqLx1CyCue1RsombEHxm7Xub5EhIfmJe0ULwm/TOsXSVRUtYLvcG+f0C5VFxRO45e2f/iUtTylwu4kk8yble/rJfpB+hpfky1y8RxjZrz7gPmUQ8TwE2c4sP7w09QqxI7RQVfJusvyaRteLD6Ok45G2WncWkGwzNIII06HyuqRTyAqk1E7xoHnLfa+nonmG1Dx3ojcc4ydPceSVlz8mnopxeLwl97LVUNuoati0KXp8WD9CC1w3Dhy8ORTWvqBY6rLaZqZaZTcYZYqy+x/HzHVdkT3Jri37w2PwVVxp+6isErTFKyQbtcHD3G6qw+hflLa0etGuQoPAOJIall2PF25c19PtC4+vohVbOQ5ZYULDiky9Gzwy9yaVs+UaHVKTzhouSqljONtBDh9kGzj0HXySc2VSh+HE7ZYKet0vuEq/EmAXJ0VLlx5kTtHZ2uF3tbY5BfWS/TqPTYpvimOQskiu7864Nt4kEtd4bWSFmaKv0qpnSGm62UJw9izJGZcwzNJbvvbopoKyKVLaIckOHpmUIQtGATatPdN05SFVTNkaWvF2nca/MLxraNS0n2UvGcTihu507QeTLjXqPHdP5JS6MHUZgCPem+J8G00RE8MIDmEl9gXucCN9bm4sNvFJCtkcbCMgcsxaD/hvf1AUdJy+zqTU3KcjKuh0KgpDofeprGZ8o13VKxLE7XSLpFOOXRE8TT205pHg6a8hCisTqC86pbh6p7N/mvNfbss4PWi8U1T2NS250eCPC6lqmqsCWnUaqocRuJDZByKYfyy48+Vlmb+0VXju9M6LQ8XuDdHFrx6HzT2m46mvYhjvMG/wK5xQl0mzfTZT9BhMm9is/qMn7Cr8TEvZfIeNHc4mnycfqns2JumAFsjTuL3J8CeirmH0JFrjXxU5DHYKicuRrtkVYscvco3ATeodZOXlRtY5YpnsojMRqLKj4/jAGxVjxqTulctx6S7zrslxPOiqdStl44NgdM7Odl0FkAa1VjgFzG0sdty0E+amq/EAAdV6oS2xeTI7oa4lWho3VYr8UBuo3H8aJJAOgKrc1YXFeJNsbMJLslqmuudDz1U5w4SCSeaq+G05cddrq4UQDGofwMfok5mDce5Mq3UcklLXgc1FVOIoS2ZSZDY4N1DUzdVKVr8xU9wbwq+qlDQO7u53IDqr8U6RL5Fd7Lt7NeGTJTukecocQG+OW9z8ULpuH0LYo2xsFmsAA9yFRo5dW2xWplsFCuxlovc7bqSqxoVy/jDCHGQOY9zSdwCbEeIvZSZ8lS+ijxsU37LJifE1M24kl15NGp18BqqnWYyzMWuY+J4BIbI0tLmcnWduD9FYOCOEKXN2zmF8rCLF7i5oNr3Ddr3vurzU0Mclu0jY/Lq3O0OsfC+y8WCsi22NrPjxVxlNnJMLhe4FlLEH6Ok7ltje7STub6C/lyUtT+zDtoonzyvimYS7KwNc0XtYOvva1tDzXSKemYwWYxrAdSGtDbnqbJVMx+NM++xeTzaf49FJwjghzHxOfNl7J5daP+kuQe9fbUDQX81dghZToxzHony5ryPdPYIQsXWxRlYSMs4HieibyTuPO3l96w7SNzDY8c24seaqVdhDYZHHtH2eLjMQba6tB/7upOoe/k53qVD4pJI9uVxzDkf0h5FTZMsv9ivDjqX0+itcVYgyKI9655XNySuWVtcXEucbDkPBdIrMGh3lZLIehcSPRoCqeLYDNO7LFCIYvEAHzKlVJ12dbC1E9dspktcLp9hQc93dYT4nZW7CPZuAQZTm8OSuFHwyxg7rbJl0talGYzWnu3/pFagonSx9m7Q7hQ2DYC+Scx8m7rpkeFjyPXopHDsKZGS4AZnblTzFehj8pJPRH4VgjIWgADzUsyHwS7gtgE5Sl0iGrddsTyLINluQkJXWXrMGXyKNrZt1vUVFlWcaxUNvql1QyI2Q/E2I5QQuc10mbMfH6p/j+JmR5ATF0VmgHc6ny5J+KOPZ7lrrRYeGMeMcYZfZS9djJe3Qqr4XRsJ1PpupmanY0DL8V5cLZrG/WyJnaSVvS0t0uYkvHcJb2VLXsfUzA0JeassEwLzZJtp3uOgXkw2ZqkjSerJScMbnFWXA+CZ5zdrDbm46Ae8rpWAezuGIh0p7Rw5DRt/mVVGJkmXypno57wtwVLUuFm2YN3nYff5LtGB4NHTRiOMeZ5uPUqQiiDQA0AAbACwHuW6qmdHLyZnbBCELQoZ1RsCqdjUWY36K04i/kq1iNyoc729F3jLS2L8JzZXlvJw+I1HwurYFz/Dpskgd0IP3q/tN0/BW5FeTOr2bIQhPJgQhYQAEqPnrLmzduZ+5J4nV/oN/vH6JrG4BS5c3fFFOLD1yY8jWxTeOVLByymbaaYnI1NpI07cUg8rFJG4bGj6cHkkjSjon1lq4LHEbyGrKcdEoY0oAhy9SDY17IXThrE3lfZOad9widA2aOYsBKvSTivWg2aOKY1L05lcomul3WGblbI3E6rKDquacS4mSTYq0cRVtgQueVTi99ljHPKtsq/CNjemiJOY7brSVzi69/d4KTxOHs4R1cQPda5+ijaHVwHU2Vi+SLJ8Fz9mvDT6uoAPdjFy93gAdl0+v9mLXfm5fc5v1CkPZnhgiguBYkNF/iVdEyYTW2S3nqa1LOPz+zWpae7kcPBw+tlrD7O6m+rLf3m/euxLcMXv0ZD9ZkOb4f7OT/SPaB0GpVowzhKmht3M56vsfhsrDkCA1bUJCazXXtibI+Q0A6JUBZWudaFmyEIQAIQhAEPip1UDVM0U9iu/u+9QlSdFzsv5s6OD8EQTzZyvGA1naRAc2WafTQqjVjNVJYDWmKQE/Zdo7y6+5e4MnGtGvIx8p2i8oQCmmI1fZtvu46NHU+Pgr20ltnNSbekLzVDW/aICYz4lfRgPmdB7go+JhcczjcnmnWWymeWq9dFSwzPvsbNiKQnp3ck+dKAm09cAp3KHqmRseI5XZHjK7kDz8uqlI6jRQmIytk3ANttElHiIaLE7LxVo252WJ1Qte1Ve/lQX0KcRVyOez1Y2TgesFyaRzJUPWkzOhUlJSSLD3ppPKhsEhCun0K3wmpuLJhWS6JhhVae1tySnWqQ7huS4OckHuWTJom0sia2J0azvUFikmhT+pqLXVbxfEAEm6HY5eyo8RS6lRWAUJkfe3NO8YqRIcrS0WFyXOAGnmp3AIWMc0Ag6DUc0zEtIdnekkVfj9mSWKO2jWXv4uOvwATLhSk7SoYOVwul8RYEypaCR3hz5plwpw62GS/O6o31oh/k7DwxFlgb4qXTTCmWiYPBO1VPo59PbZlKApNZa5emTcla51uk3NQBglCAFsGIAGuW61yICANkIQgCFxZ3e931Kh59lJ46+zm+I+R/5US9y5+T82dLCv+NMj5o0hJcaqRdZR9VqlV12Pl76LTwziYkjyE95mnm3kfok8RqmySgNNwwWuNsxOtvQKj08rvyhrGuIBa4vA5t0Fj4XIVqgbkCYs7ueIqvGUVyJFrrJpWV4aEwra+2yreIVcjuqzeTSNTj2yRrsbtzUPNjl+aj5YHbm6hsSkyqN3TZZGGWTs2PtbuVBxcQF8tgdNvMHRVqpqCSVjAoy6cDl9FTEdbYZIU+i5y4g5ptdTuE4hmAUHxFh2cAsvewUVgdY+F+WS+Xr0Smku0E/dJ1WnnT5sir2H1FwFJPnAG+vRNmuiep7HMsyYT1CQq6u3NV+txYDmvKvRqMeyTrasDcqOoKwGXRV+qr3PNmqX4ewtwOZ3NK22x3FTPZcxPpumFXiYG6kGQd1Rdfh4cmVvRPPFsg8QxwKm41ipddWuswgaqu4lhQslTS32Vwl+xR6mQl1yrJgmJOaW69PRRFdSWKfYVBexXRdJytEfFzb2dQwqtD2+alsPaM3vVPwG4ICttJL3wF5LEWuzpNB+bb5BOE3ofzbP7IThWL0c5+wQhC9PDLXLcFJoBQAqtcy0uhAG4csgpNZaEAKIQEIArfFgIyO8XD6qv/lStnFEGancRuzvj3b/AAuud1U3iud5H23v5Or4r5YtfBIT119BoEwqa0NBuVDVeJkaBbYbTulcM+3RTu99FU49dsmuFYHPfJM4WDrNZ5N1J9fkrQ+1kwpyGNAGwSdRWW5rcpShVt2wqYxdNJWN5plV4oL2BUfVYoAN1h2jcwxTF6tsbSueYtX5nFP8axQv0uoaKAvNgLkryZ29stxzxQ3jjLjYc11Xh32av/Ju3cS2cgFjDsWb2d0J5J77OuAbZaiob0LGHn0J8F1QBX4sPJbo5fmeZ3xg4yCRdrwQW6EHcEboFA1+pC6Bxdw6JmmSMWlbqQP0wPqqVTPsFB5GJ46/gZgyrJO17Eadhi0Gw2Udj2OOjDnMjL3G1je1ut1MySApjU0QdyWIvQ5a32Vx2OSSNF/tW1sEnT0b5DzVjp8CbmvZTVLQBvJe62+jbypeiKwjBg3U/FWCKMN2WzWgBIzSWTEkiaqdMdvqbBNJ6jRR75jdF9Fh3sFOhvUyqCxJ4spWreoCtfqkr2VQiuV8V1vhTNbJxWPACaYXU/zoHirMbbR5lS9nSMEpgWtuNVLxUlpBbmQozCpNBZW7CIszm/2h81VK2cu3rZcIm2aB0AHoFusBZVZACEIQAIQhAAhCEAC3YFoAlQgAQhCAE5W3BB2O/lzXCsfZJT1EkN9Gu7t9e6dWke4hd3eNFyj2rUIbM2X9ZgHnlJHyIUvlTud/Bd4F6ycfkpsc+veU/h1YBsqY+Ukp4yqc1q5rTOy4TLnUYyGjdVjFuJOQKgKvEnHQJoyiledAStqHXs8UzJIfys4m5KRqK9z9G3upnBOA6qe1mEN6nQepXSOH/ZjDFYzHOf1W7e8p0eO2Jy+Xjj/JzPh/g2oqnCzTbmeQ8yuucMcBQUwBeBJJobn7IPlzVpo6NkTcsbGsb0aLevVOcqtjDM+zl5vMvJ0ukagLKzkWCE4jMKhcaYP2b+2YO4894fquP0KvybV1I2VjmPF2uHp0I8UrLjWSdDcOV462cibML6p9TAEpnxLg8lPJZ32T9lw2I/7yTnD2kAErj1jcPTOzyVTtEtBGlixJRSJxmTZFUIOCiq2eykaqSwVbxGp1sF5ko1E7MCq1TlklwoUPtqn9K+4U45yJ1p3Vcr3bqx1Y0VZxM2WpGwRFTLoVFwzZZAfEJasnUYXa3XRwx0TeRfZ1TBK7Nl1XT+Em5jfoFwbhbEDma0+C9BcDx/zJd1IHp/8AVvEvu0ReR+OyxhZQhVnPBCEIAEIQgDCyhCAC63DlpZAQAqhCEACjMZweGpZ2c8Ye3cX3B6gjUFSaF41s9Tae0c8qfZbTXvG+WPwu1w+Iv8U3d7LWO0dUSEdMrR8l0tYssfRj4Hrysq/7FEw/2Z0kepzvPjYD5KyUWA08X2Imi3Mi5+Kl7LNlpRK9IXWW69sRssgJVC0LMBqCVhxWuVAG4Kw8LUJRACSwtnBYQAzxPD2TxmOQXB58werTyKodRQGJzozrlNr9RyPpZdIVO4iH8+7yb8lJ5cpzsr8S3y4/sQGoKV/KbBbTAKJqJuS52+J0tbFKyruoKfUp1K9NSsN7GStDaRqfUGgUfPIlqOfRZYxroVrpdCqrik26mK+dVnEZd0zFO2aXU7IWsfqmy3mdqkwutK0jlZK3RLcPSWmb5hepeEY7UsfiCfivLHDzbzxj94fNescDjywRDoxvxF0QvvYryH9iH6EITyIEIQgAQhCABCEIAEIQgBQFC0BWEAKoQhAAhCEACEIQAIQhAAhCEACEIQBq4LFkIQAZVC19BG6Rxc250/Sd080IS8iTXZvG2n0M5cJhO7P8z/vTJ2AU/wCz/wA8n4llCncT8Iesl/LEjw7Tfs/88n4kk/hqm/Z/6kn4kIR9OPhHv1b+X/Y2k4TpP2R/iS/iRHwnSDaI/wAWX8aEL36cfC/o9+tk/wDT/sTm4QozvEf4s3400k4EoDvAf40/40IW4iV6R5WbJr8n/YgfZ3h39X/1qj/cWP8Ax1h39W/1qj/cQhPJ9sc0HAVAx7XNp7EHQ9rOfm9dPp4wGtA2AAHkAhC8S7Cm2uxSyLIQtGAsiyEIALIshCACyLIQgAsiyEIALIQh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9460" name="Picture 4" descr="http://2.bp.blogspot.com/-mtL2wcUKPYQ/VEaCJKEivkI/AAAAAAAAAcw/v8d5V9vKnAQ/s1600/IgrejaEmMultir%C3%A3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0837"/>
            <a:ext cx="8065840" cy="469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8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101600" y="358974"/>
            <a:ext cx="3678312" cy="316706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6387" name="Picture 24" descr="C:\Users\Usuário\Documents\FOTOS\FOTOS\DSC028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71" y="569342"/>
            <a:ext cx="16922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7" descr="C:\Users\Usuário\Documents\FOTOS DE FAMILIA\Casamento_Fábio_Ivana\L (37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318" y="1824038"/>
            <a:ext cx="99982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/>
          <p:cNvSpPr/>
          <p:nvPr/>
        </p:nvSpPr>
        <p:spPr>
          <a:xfrm>
            <a:off x="5711825" y="109538"/>
            <a:ext cx="3384550" cy="316865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6391" name="Picture 26" descr="http://www.mulheresnopoder.com.br/wp-content/uploads/2010/11/ipea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449263"/>
            <a:ext cx="1831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8" descr="http://www.capitalcomunicacao.com.br/logos/logomarca_uc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1236663"/>
            <a:ext cx="154463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6" descr="Logo EN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2244725"/>
            <a:ext cx="157956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ipse 10"/>
          <p:cNvSpPr/>
          <p:nvPr/>
        </p:nvSpPr>
        <p:spPr>
          <a:xfrm>
            <a:off x="101600" y="3651250"/>
            <a:ext cx="3384550" cy="316865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6395" name="Picture 14" descr="http://www.colegioimpactofloriano.com.br/site/images/stories/blitz_ad/un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3986213"/>
            <a:ext cx="1454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7" descr="http://ebmedia.eventbrite.com/s3-s3/eventlogos/41651510/6087208003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4832350"/>
            <a:ext cx="11096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6" descr="http://t3.gstatic.com/images?q=tbn:ANd9GcS3OaNZn-NcLu7giaiI_tdVebbb8Wc-E58pfYL5yg9Mw_UKKcrbvQ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832350"/>
            <a:ext cx="13843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21" descr="http://www.egc.ufsc.br/ontobras/images/logo_ufsc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9763"/>
            <a:ext cx="10493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AutoShape 2" descr="data:image/jpeg;base64,/9j/4AAQSkZJRgABAQAAAQABAAD/2wCEAAkGBhQRERUUERQWFBUUFxYWGBcXGBofGRobHx4gICEaHx4eGyYiHiUkHSEfKy8sLycqLCwuGR8xNTAqNiYrLCkBCQoKDgwOGg8PFzUfGSQpKiwpKS8tNSw0LSk1KSwsKikpLC81KTUsKTQpNCopLCksKiwxLCwtLCwsKSwpKSw2LP/AABEIAD4AnwMBIgACEQEDEQH/xAAcAAACAwEBAQEAAAAAAAAAAAAABgQFBwMCAQj/xABCEAACAQIEAQoDBAYJBQAAAAABAgMAEQQFEiExBhMUIkFRUmFxkQdCgTKSobEjU3KCwdIIFRYzs8LR0/AkJVRiY//EABcBAQEBAQAAAAAAAAAAAAAAAAABAgP/xAAgEQACAgICAwEBAAAAAAAAAAAAAQISEVIxsSFBQiID/9oADAMBAAIRAxEAPwDcaKKKAKKKKAKKKKAKKKKAKKKKAKKKKAKKKKAKKKKAKKKKAKKKKArc9xk0UTSQRJKUVmKvIUJAF7KQjbnztS78PeXkubI0q4ZYYUcxkmYs5bSG2URgW3G+rtpszD+6k/Yb8jWSfBTPIsHk0807aUXEsLDdmYpHZFHzMTwFbSTiwaLyz5TjLsI+IKq5UqFQtpLkm2lTpbe3l2dlfOTebYvEKHxGEXCqwuFaYtL5XQRgL6Frju7Kqsj5PS4udcfmK6XXfDYU7rh1Pzt4pT2n5eHo52qeEsApuV2e9BwU+JChzEmoKTYE3AAv9anZTmiYmGOaI3SVFdT5EdvmOB8xSl8Z5D/VUqDjNJDF95x/pVD8Gs2fDS4nKMQf0mGd2iJ+ZL9YDy3DDyc91armOQavVZyjz1MFhZsRJ9mJC1vEexR5lrD61Z1kvxmxb4sSYOEkLhYGxmII4bbRx+p3b0ANZisvANJ5P5n0nCwT2A56JJCBwBZQSPoajnN36XPCQuiLDxTA76iXaRbHe1hzfd83lVT8JcTzmT4Q90ZT7rEfwq0kyd+lTzBl0y4eOADe4KNI1z5HnPwo0k2gVmG5amXAySqix4mGNHkhckgagCGBBuyMN1YdxHEECfNnb9N6MpjQhI5F5wNeZSxEnNkMACgA2sx6wuANzCx/InncNAnOCPEQxJDzyDZksA8bA/aRrXt8psRuN52b5LJiJE1mPm45op0azc6hQglR2dYggm/2XYWNXwCI2Z4zpQw18NqMDTg6ZbbOF0/b8+P4VLgzKeWXFRx80pgliRSwc3Vo0kJIDC561huBtfyrs2UN04YnUugYdodO+q5cPfuttavWV5Y0U+KkYqVnkjdQL3GmNY7Hs+W/1qPAKAcqcUMDPiyICIRieoBJctE7IN9XBtJ9LjjV9m2YyRSYZECEzO6Nq1dkbOCLHvXz2NQsHyWPQJsJM4ImOJuydgmdm2v2rq9DapEGWTSSQviWjPMaiObDddypXWdX2RYnqi+547b3wCLgszxb4qWBjh/0K4d2IWQahIX1Adc2ICG3G9xwr7kfKCTETTIXw4Mcs8XNjVzvUICvbXw79u7epuDylkxmInLKVmjgQKL6hzevc9hvr/CuGSZPNBJJqMRSSeea4DaxzhuF3FtjxN9+7tp4BHi5UOoiMiqwkeZCUBuul9C7XN9T6V8i49ausmx5ngjkICl1uVBuAeBF+2xvUwIKAKy2DhmH91J+w35GvzbySyXF/wBXJmGDYu2BxMjmBgGS2hLyBe022PbYAqQRv+j81kCwSk8BG5P0U1mv9HZv+2zDuxLf4cddIPEWyDhyF5cw5ph+di6rrYSxE9ZG/ip7D2+oIDLWPcuuRU+WYk5plAta5ngA6pHFiFHFD8w+U9YeT1yG5fQZpDriOmRQOchJ6yH/ADKew/kbisyj7XBSo+LT6hl8P63MMMD6Akml74v4B8BjMLm+HG6MI5gPmHZf9pdSn92rv4gSa82yaL/7TSn91Vt+Rpy5Q5HHjcNLh5fsSoVJ7Qexh5qbEelVOuCHOTlJAMGcZq/Qc1z2r/1te3r2W79qUMlyR3yjGzzr/wBRmMU8zjwq0bc1H6KtvqTSRyKTETkZFiEPN4bEGWdr7GFDfmvRpLEHuat4liDKVPAgi3kdqNVYM9+AmK15Qq/q5ZV9yG/zVo1ZD/R3xVsPi4D9qOdWI/aXT+aGtYxGKWNSzmwFT+i/TCOt6osz5ZYeE6Qxkfhpj337ieFQM8naZX1OUjI6qg2vtvqPae4cNu2lHL8bDCQ+h2YcLkDRbutsb/hUUQNcnKPGSgmKFIhtbnCSxv5bAV1DzMBrnkvYX0aAAe23UrzLilVQ7EBSL6iRb/hqDPnoAbSN1PzmwIIuG2B2J2H8K1gHcJMi3M80jA8FYLcX87jYelfMLmWJRlVsShJF9Eka6uPZYi/vVVNmWJ0ggBixU2UbpbraSAbm47ar4c/c2EyrKoN+souL9xpgDovK4xkLiYwtxcNG2oG3E6TZtu3jV9gswjmXVE4cd4P591Kh5rEpwV1tfzH8VNVRyiTDPzmHLNc26v2l7j3OPUf61MA0iil3JOVQdhDPZJbCx3Cv6X3U+RpirBSl5UiJ4ubnWV0k1AiJ2W4tYhirqSCDwvalzIstwGCbVhMPiYbkEqssmliOGpTMVb6inqSFW+0AfUV46IngX2FZal6lhG04rlFR/auP9XL91f56WZshyxpufGDljlvfXCzRG/f+jmUb0+9ETwL7CjoieBfYVlRmvroto6iLicpwEsyTyQ4tpo7BJDPNrW3hPP7cT70wRcpo1UKI5yAALtYn6kuSfrV10RPAvsKOiJ4F9hRxm/roWjqLsGaYZJpJkw8glmCCRwq3YJcLfr9l/wAu4VL/ALVp+rm+6v8APVv0RPAvsKOiJ4F9hSstuhaOog4HIMtgkMkGGxMLm92jmlUm/fafer2fOYHA1RznTa247P36YeiJ4F9hR0RPAvsKuJv76Fo6ipjJcJKAJIJyAb8bb2tc2k32qL0HAf8Ajz/eP+5Tr0RPAvsKOiJ4F9hUrPboWjqKMQwaqVEE5VuIY3H0vJtXqOTCKLCHEWuTuxPEW7ZKbOiJ4F9hR0RPAvsKVnt0LR1FfCYzDRLpSKe3mb/iZL1HxceClYs+Hm1HiQbX9pKcOiJ4F9hR0RPAvsKVnt0LR1FKI4NUZFgnCsbmx3P15y9d8Pj8NGgRYZgqiw4H83pm6IngX2FHRE8C+wpWe3QtHUU8Y2ElsZIJyRwN7H3Em9M+WTB4lK6gLWGvdtttzc39669ETwL7CuiIALAADuFaSkuXky2nws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6400" name="Picture 8" descr="http://www.kminstitute.org/sites/all/themes/danland/images/kmi-certificatio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214" y="2268644"/>
            <a:ext cx="138747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lipse 19"/>
          <p:cNvSpPr/>
          <p:nvPr/>
        </p:nvSpPr>
        <p:spPr>
          <a:xfrm>
            <a:off x="5705475" y="3517900"/>
            <a:ext cx="3384550" cy="316706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6402" name="Picture 12" descr="http://www.revistapessoa.com/wp-content/uploads/2013/03/0025xr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3870325"/>
            <a:ext cx="16113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32" descr="http://1.bp.blogspot.com/-Sn1RTYkxnqU/TnHTDrRKBKI/AAAAAAAAAFE/b6m3axsY5CA/s1600/Leiria_S%25C3%25A9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4832350"/>
            <a:ext cx="1555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46" descr="http://t2.gstatic.com/images?q=tbn:ANd9GcRbcPAeW_vszI3_vmbmKEOCbkJ9vc0t2aZUZgV-dR25MMmjolhzG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5703888"/>
            <a:ext cx="15192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18" descr="http://2.bp.blogspot.com/-ypdaQeJJlBY/T5wMm0L6_wI/AAAAAAAAC6Y/opz6tse6MCQ/s1600/SANTOS+FUTEBOL+CLUBE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5508625"/>
            <a:ext cx="1546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44" descr="http://www.egov.ufsc.br/portal/sites/default/files/imagens/liv_2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17" y="704850"/>
            <a:ext cx="1284288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7" name="CaixaDeTexto 20"/>
          <p:cNvSpPr txBox="1">
            <a:spLocks noChangeArrowheads="1"/>
          </p:cNvSpPr>
          <p:nvPr/>
        </p:nvSpPr>
        <p:spPr bwMode="auto">
          <a:xfrm>
            <a:off x="5670550" y="5170488"/>
            <a:ext cx="104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400" b="1"/>
              <a:t>Leiria</a:t>
            </a:r>
          </a:p>
        </p:txBody>
      </p:sp>
      <p:sp>
        <p:nvSpPr>
          <p:cNvPr id="16408" name="CaixaDeTexto 20"/>
          <p:cNvSpPr txBox="1">
            <a:spLocks noChangeArrowheads="1"/>
          </p:cNvSpPr>
          <p:nvPr/>
        </p:nvSpPr>
        <p:spPr bwMode="auto">
          <a:xfrm>
            <a:off x="5632450" y="4229100"/>
            <a:ext cx="1138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400" b="1"/>
              <a:t>Araçatuba</a:t>
            </a:r>
          </a:p>
        </p:txBody>
      </p:sp>
      <p:sp>
        <p:nvSpPr>
          <p:cNvPr id="16409" name="CaixaDeTexto 20"/>
          <p:cNvSpPr txBox="1">
            <a:spLocks noChangeArrowheads="1"/>
          </p:cNvSpPr>
          <p:nvPr/>
        </p:nvSpPr>
        <p:spPr bwMode="auto">
          <a:xfrm>
            <a:off x="5761038" y="5884863"/>
            <a:ext cx="104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400" b="1"/>
              <a:t>Brasília</a:t>
            </a:r>
          </a:p>
        </p:txBody>
      </p:sp>
      <p:pic>
        <p:nvPicPr>
          <p:cNvPr id="16410" name="Picture 36" descr="http://imagensface.com.br/imagens/religiao-e-crenca-imagens-jesus-cristo-782bb9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576" y="389572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aixaDeTexto 26"/>
          <p:cNvSpPr txBox="1"/>
          <p:nvPr/>
        </p:nvSpPr>
        <p:spPr>
          <a:xfrm>
            <a:off x="2727398" y="128231"/>
            <a:ext cx="3972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Prof. Dr. Fábio Ferreira Batista</a:t>
            </a:r>
            <a:endParaRPr lang="pt-BR" sz="2000" b="1" dirty="0">
              <a:solidFill>
                <a:srgbClr val="FF0000"/>
              </a:solidFill>
            </a:endParaRPr>
          </a:p>
        </p:txBody>
      </p:sp>
      <p:pic>
        <p:nvPicPr>
          <p:cNvPr id="28" name="Picture 10" descr="http://www.planscape.net/images/prjs_co_golden_main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31" y="5725394"/>
            <a:ext cx="946676" cy="86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Usuário\Pictures\FOTOS DE THÉO\DSC_0553[1]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28337" y="1954658"/>
            <a:ext cx="1053213" cy="78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uário\Pictures\João Lucas\IMG_20140713_105456418_HDR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24038"/>
            <a:ext cx="827583" cy="105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1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332657"/>
            <a:ext cx="39959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2400" dirty="0" smtClean="0">
                <a:latin typeface="Impacta"/>
              </a:rPr>
              <a:t>“My </a:t>
            </a:r>
            <a:r>
              <a:rPr lang="en-US" sz="2400" dirty="0">
                <a:latin typeface="Impacta"/>
              </a:rPr>
              <a:t>fellow Americans, ask not what your country can do for you, ask what you can do for your </a:t>
            </a:r>
            <a:r>
              <a:rPr lang="en-US" sz="2400" dirty="0" smtClean="0">
                <a:latin typeface="Impacta"/>
              </a:rPr>
              <a:t>country”</a:t>
            </a:r>
          </a:p>
          <a:p>
            <a:pPr algn="r"/>
            <a:endParaRPr lang="en-US" sz="2400" dirty="0" smtClean="0">
              <a:latin typeface="Impacta"/>
            </a:endParaRPr>
          </a:p>
          <a:p>
            <a:pPr algn="r"/>
            <a:r>
              <a:rPr lang="en-US" sz="2400" dirty="0" smtClean="0">
                <a:latin typeface="Impacta"/>
              </a:rPr>
              <a:t>John Kennedy</a:t>
            </a:r>
          </a:p>
          <a:p>
            <a:pPr algn="ctr"/>
            <a:endParaRPr lang="en-US" sz="2400" dirty="0"/>
          </a:p>
        </p:txBody>
      </p:sp>
      <p:pic>
        <p:nvPicPr>
          <p:cNvPr id="24578" name="Picture 2" descr="http://www.simplyhired.com/blog/wp-content/uploads/2015/02/JF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913" y="332657"/>
            <a:ext cx="273345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27584" y="3573016"/>
            <a:ext cx="763284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Impacta"/>
              </a:rPr>
              <a:t>Parafraseando Kennedy …</a:t>
            </a:r>
          </a:p>
          <a:p>
            <a:endParaRPr lang="en-US" dirty="0">
              <a:latin typeface="Impacta"/>
            </a:endParaRPr>
          </a:p>
          <a:p>
            <a:pPr algn="ctr"/>
            <a:r>
              <a:rPr lang="en-US" sz="2400" dirty="0" smtClean="0">
                <a:latin typeface="Impacta"/>
              </a:rPr>
              <a:t>Meus colegas servidores públicos, não pergunte </a:t>
            </a:r>
            <a:r>
              <a:rPr lang="en-US" sz="4000" dirty="0" smtClean="0">
                <a:latin typeface="Impacta"/>
              </a:rPr>
              <a:t>apenas</a:t>
            </a:r>
            <a:r>
              <a:rPr lang="en-US" sz="2400" dirty="0" smtClean="0">
                <a:latin typeface="Impacta"/>
              </a:rPr>
              <a:t> o que o Observatório Ipea de GC pode fazer por você, mas o que você pode – juntamente com outros na sua organização – fazer pelo Observatório Ipea de GC</a:t>
            </a:r>
          </a:p>
          <a:p>
            <a:pPr algn="r"/>
            <a:endParaRPr lang="en-US" sz="2400" dirty="0" smtClean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89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3.bp.blogspot.com/-MHHsBFN4bJg/U5HyW8rLJDI/AAAAAAAAAYU/iUrauQNU1WA/s1600/anigi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41052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1520" y="4149079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Impacta"/>
              </a:rPr>
              <a:t>Você pode ajudar a equipe do Observatório Ipea a produzir, organizar e disponibilizar conhecimento útil sobre a implementação de GC</a:t>
            </a:r>
          </a:p>
        </p:txBody>
      </p:sp>
    </p:spTree>
    <p:extLst>
      <p:ext uri="{BB962C8B-B14F-4D97-AF65-F5344CB8AC3E}">
        <p14:creationId xmlns:p14="http://schemas.microsoft.com/office/powerpoint/2010/main" val="64905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0985" y="4653136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Impacta"/>
              </a:rPr>
              <a:t>Colabore com o Observatório Ipea de GC! Entre em contato conosco:</a:t>
            </a:r>
          </a:p>
          <a:p>
            <a:pPr algn="ctr"/>
            <a:r>
              <a:rPr lang="pt-BR" sz="2800" dirty="0" smtClean="0">
                <a:latin typeface="Impacta"/>
                <a:hlinkClick r:id="rId2"/>
              </a:rPr>
              <a:t>www.ipea.gov.br/observatório</a:t>
            </a:r>
            <a:endParaRPr lang="pt-BR" sz="2800" dirty="0" smtClean="0">
              <a:latin typeface="Impacta"/>
            </a:endParaRPr>
          </a:p>
          <a:p>
            <a:pPr algn="ctr"/>
            <a:r>
              <a:rPr lang="pt-BR" sz="2800" dirty="0" smtClean="0">
                <a:latin typeface="Impacta"/>
                <a:hlinkClick r:id="rId3"/>
              </a:rPr>
              <a:t>observatorio@ipea.gov.br</a:t>
            </a:r>
            <a:endParaRPr lang="pt-BR" sz="4000" dirty="0" smtClean="0">
              <a:latin typeface="Impacta"/>
            </a:endParaRPr>
          </a:p>
        </p:txBody>
      </p:sp>
    </p:spTree>
    <p:extLst>
      <p:ext uri="{BB962C8B-B14F-4D97-AF65-F5344CB8AC3E}">
        <p14:creationId xmlns:p14="http://schemas.microsoft.com/office/powerpoint/2010/main" val="28500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124744"/>
            <a:ext cx="7581528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b="1" dirty="0">
                <a:latin typeface="Impacta"/>
              </a:rPr>
              <a:t>Coordenação</a:t>
            </a:r>
            <a:r>
              <a:rPr lang="pt-BR" sz="2000" dirty="0">
                <a:latin typeface="Impacta"/>
              </a:rPr>
              <a:t>:</a:t>
            </a:r>
          </a:p>
          <a:p>
            <a:pPr marL="0" indent="0">
              <a:buNone/>
            </a:pPr>
            <a:endParaRPr lang="pt-BR" sz="2000" dirty="0" smtClean="0">
              <a:latin typeface="Impacta"/>
            </a:endParaRPr>
          </a:p>
          <a:p>
            <a:pPr marL="0" indent="0">
              <a:buNone/>
            </a:pPr>
            <a:r>
              <a:rPr lang="pt-BR" sz="2000" dirty="0" smtClean="0">
                <a:latin typeface="Impacta"/>
              </a:rPr>
              <a:t>Fábio </a:t>
            </a:r>
            <a:r>
              <a:rPr lang="pt-BR" sz="2000" dirty="0">
                <a:latin typeface="Impacta"/>
              </a:rPr>
              <a:t>Ferreira Batista - </a:t>
            </a:r>
            <a:r>
              <a:rPr lang="pt-BR" sz="2000" u="sng" dirty="0">
                <a:latin typeface="Impacta"/>
                <a:hlinkClick r:id="rId2"/>
              </a:rPr>
              <a:t>fabio.batista@ipea.gov.br</a:t>
            </a:r>
            <a:endParaRPr lang="pt-BR" sz="2000" dirty="0">
              <a:latin typeface="Impacta"/>
            </a:endParaRPr>
          </a:p>
          <a:p>
            <a:pPr marL="0" indent="0">
              <a:buNone/>
            </a:pPr>
            <a:r>
              <a:rPr lang="pt-BR" sz="2000" b="1" dirty="0">
                <a:latin typeface="Impacta"/>
              </a:rPr>
              <a:t> </a:t>
            </a:r>
            <a:endParaRPr lang="pt-BR" sz="2000" dirty="0">
              <a:latin typeface="Impacta"/>
            </a:endParaRPr>
          </a:p>
          <a:p>
            <a:pPr marL="0" indent="0">
              <a:buNone/>
            </a:pPr>
            <a:r>
              <a:rPr lang="pt-BR" sz="2000" b="1" dirty="0">
                <a:latin typeface="Impacta"/>
              </a:rPr>
              <a:t>Equipe</a:t>
            </a:r>
            <a:r>
              <a:rPr lang="pt-BR" sz="2000" dirty="0">
                <a:latin typeface="Impacta"/>
              </a:rPr>
              <a:t>:</a:t>
            </a:r>
          </a:p>
          <a:p>
            <a:pPr marL="0" indent="0">
              <a:buNone/>
            </a:pPr>
            <a:endParaRPr lang="pt-BR" sz="2000" dirty="0" smtClean="0">
              <a:latin typeface="Impacta"/>
            </a:endParaRPr>
          </a:p>
          <a:p>
            <a:pPr marL="0" indent="0">
              <a:buNone/>
            </a:pPr>
            <a:r>
              <a:rPr lang="pt-BR" sz="2000" dirty="0" smtClean="0">
                <a:latin typeface="Impacta"/>
              </a:rPr>
              <a:t>Veruska </a:t>
            </a:r>
            <a:r>
              <a:rPr lang="pt-BR" sz="2000" dirty="0">
                <a:latin typeface="Impacta"/>
              </a:rPr>
              <a:t>da Silva Costa - </a:t>
            </a:r>
            <a:r>
              <a:rPr lang="pt-BR" sz="2000" u="sng" dirty="0">
                <a:latin typeface="Impacta"/>
                <a:hlinkClick r:id="rId3"/>
              </a:rPr>
              <a:t>veruska.costa@ipea.gov.br</a:t>
            </a:r>
            <a:endParaRPr lang="pt-BR" sz="2000" dirty="0">
              <a:latin typeface="Impacta"/>
            </a:endParaRPr>
          </a:p>
          <a:p>
            <a:pPr marL="0" indent="0">
              <a:buNone/>
            </a:pPr>
            <a:r>
              <a:rPr lang="pt-BR" sz="2000" dirty="0">
                <a:latin typeface="Impacta"/>
              </a:rPr>
              <a:t>Marcel Stanlei Monteiro – </a:t>
            </a:r>
            <a:r>
              <a:rPr lang="pt-BR" sz="2000" u="sng" dirty="0">
                <a:latin typeface="Impacta"/>
                <a:hlinkClick r:id="rId4"/>
              </a:rPr>
              <a:t>marcel.monteiro@ipea.gov.br</a:t>
            </a:r>
            <a:endParaRPr lang="pt-BR" sz="2000" dirty="0">
              <a:latin typeface="Impacta"/>
            </a:endParaRPr>
          </a:p>
          <a:p>
            <a:pPr marL="0" indent="0">
              <a:buNone/>
            </a:pPr>
            <a:r>
              <a:rPr lang="pt-BR" sz="2000" dirty="0">
                <a:latin typeface="Impacta"/>
              </a:rPr>
              <a:t>Evellin Damião da Silva – </a:t>
            </a:r>
            <a:r>
              <a:rPr lang="pt-BR" sz="2000" u="sng" dirty="0">
                <a:latin typeface="Impacta"/>
                <a:hlinkClick r:id="rId5"/>
              </a:rPr>
              <a:t>Evellin.silva@ipea.gov.br</a:t>
            </a:r>
            <a:endParaRPr lang="pt-BR" sz="2000" dirty="0">
              <a:latin typeface="Impacta"/>
            </a:endParaRPr>
          </a:p>
          <a:p>
            <a:pPr marL="0" indent="0">
              <a:buNone/>
            </a:pPr>
            <a:r>
              <a:rPr lang="pt-BR" sz="2000" dirty="0">
                <a:latin typeface="Impacta"/>
              </a:rPr>
              <a:t>Amanda Oliveira Sanfilippo - </a:t>
            </a:r>
            <a:r>
              <a:rPr lang="pt-BR" sz="2000" u="sng" dirty="0">
                <a:latin typeface="Impacta"/>
                <a:hlinkClick r:id="rId6"/>
              </a:rPr>
              <a:t>amanda.sanfilippo@ipea.gov.br</a:t>
            </a:r>
            <a:endParaRPr lang="pt-BR" sz="2000" dirty="0">
              <a:latin typeface="Impacta"/>
            </a:endParaRPr>
          </a:p>
          <a:p>
            <a:pPr marL="0" indent="0">
              <a:buNone/>
            </a:pPr>
            <a:r>
              <a:rPr lang="pt-BR" sz="2000" dirty="0">
                <a:latin typeface="Impacta"/>
              </a:rPr>
              <a:t>Guilherme Gonçalves - </a:t>
            </a:r>
            <a:r>
              <a:rPr lang="pt-BR" sz="2000" u="sng" dirty="0">
                <a:latin typeface="Impacta"/>
                <a:hlinkClick r:id="rId7"/>
              </a:rPr>
              <a:t>guilhermegon@gmail.com</a:t>
            </a:r>
            <a:endParaRPr lang="pt-BR" sz="2000" dirty="0">
              <a:latin typeface="Impacta"/>
            </a:endParaRPr>
          </a:p>
          <a:p>
            <a:pPr marL="0" indent="0">
              <a:buNone/>
            </a:pPr>
            <a:r>
              <a:rPr lang="pt-BR" sz="2000" dirty="0">
                <a:latin typeface="Impacta"/>
              </a:rPr>
              <a:t>Marcos Novais - </a:t>
            </a:r>
            <a:r>
              <a:rPr lang="pt-BR" sz="2000" u="sng" dirty="0">
                <a:latin typeface="Impacta"/>
                <a:hlinkClick r:id="rId8"/>
              </a:rPr>
              <a:t>marcospdnovais@gmail.com</a:t>
            </a:r>
            <a:endParaRPr lang="pt-BR" sz="2000" dirty="0">
              <a:latin typeface="Impacta"/>
            </a:endParaRPr>
          </a:p>
          <a:p>
            <a:pPr marL="0" indent="0">
              <a:buNone/>
            </a:pPr>
            <a:r>
              <a:rPr lang="pt-BR" sz="2000" dirty="0">
                <a:latin typeface="Impacta"/>
              </a:rPr>
              <a:t>Ricardo Cruz - </a:t>
            </a:r>
            <a:r>
              <a:rPr lang="pt-BR" sz="2000" u="sng" dirty="0">
                <a:latin typeface="Impacta"/>
                <a:hlinkClick r:id="rId9"/>
              </a:rPr>
              <a:t>ricardo.dmc@gmail.com</a:t>
            </a:r>
            <a:endParaRPr lang="pt-BR" sz="2000" dirty="0">
              <a:latin typeface="Impacta"/>
            </a:endParaRPr>
          </a:p>
          <a:p>
            <a:pPr marL="0" indent="0">
              <a:buNone/>
            </a:pPr>
            <a:r>
              <a:rPr lang="pt-BR" sz="2000" dirty="0">
                <a:latin typeface="Impacta"/>
              </a:rPr>
              <a:t>Fhillipe de Freitas Campos - </a:t>
            </a:r>
            <a:r>
              <a:rPr lang="pt-BR" sz="2000" u="sng" dirty="0">
                <a:latin typeface="Impacta"/>
                <a:hlinkClick r:id="rId10"/>
              </a:rPr>
              <a:t>fhillipe.campos@ipea.gov.br</a:t>
            </a:r>
            <a:endParaRPr lang="pt-BR" sz="2000" dirty="0">
              <a:latin typeface="Impacta"/>
            </a:endParaRPr>
          </a:p>
          <a:p>
            <a:pPr marL="0" indent="0">
              <a:buNone/>
            </a:pPr>
            <a:r>
              <a:rPr lang="pt-BR" sz="2000" dirty="0">
                <a:latin typeface="Impacta"/>
              </a:rPr>
              <a:t>Ana Beatriz da Silva Rodrigues - </a:t>
            </a:r>
            <a:r>
              <a:rPr lang="pt-BR" sz="2000" u="sng" dirty="0">
                <a:latin typeface="Impacta"/>
                <a:hlinkClick r:id="rId11"/>
              </a:rPr>
              <a:t>ana.rodrigues@ipea.gov.br</a:t>
            </a:r>
            <a:endParaRPr lang="pt-BR" sz="2000" dirty="0">
              <a:latin typeface="Impacta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3326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Impacta"/>
              </a:rPr>
              <a:t>Equipe do Observatório Ipea de GC</a:t>
            </a:r>
            <a:endParaRPr lang="pt-BR" sz="3200" dirty="0">
              <a:latin typeface="Impacta"/>
            </a:endParaRPr>
          </a:p>
        </p:txBody>
      </p:sp>
    </p:spTree>
    <p:extLst>
      <p:ext uri="{BB962C8B-B14F-4D97-AF65-F5344CB8AC3E}">
        <p14:creationId xmlns:p14="http://schemas.microsoft.com/office/powerpoint/2010/main" val="4586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109" y="1628800"/>
            <a:ext cx="8892480" cy="1224136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Impacta"/>
              </a:rPr>
              <a:t>MUITO OBRIGADO!</a:t>
            </a:r>
            <a:endParaRPr lang="pt-BR" sz="3600" b="1" dirty="0">
              <a:solidFill>
                <a:srgbClr val="FF0000"/>
              </a:solidFill>
              <a:latin typeface="Impacta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172400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</a:rPr>
              <a:t>154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6386" name="Picture 2" descr="http://vocaremarianos.files.wordpress.com/2011/07/o-semeado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24944"/>
            <a:ext cx="6327651" cy="279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932040" y="6093296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</a:t>
            </a:r>
            <a:r>
              <a:rPr lang="pt-BR" sz="2400" b="1" dirty="0" smtClean="0"/>
              <a:t>abio.batista@ipea.gov.br</a:t>
            </a:r>
          </a:p>
          <a:p>
            <a:pPr algn="ctr"/>
            <a:endParaRPr lang="pt-BR" sz="1600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1331640" y="476672"/>
            <a:ext cx="6327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Impacta"/>
              </a:rPr>
              <a:t>Esta apresentação está disponível no Repositório do Conhecimento do Ipea – RCIpea</a:t>
            </a:r>
          </a:p>
          <a:p>
            <a:pPr algn="ctr"/>
            <a:r>
              <a:rPr lang="pt-BR" dirty="0" smtClean="0">
                <a:latin typeface="Impacta"/>
                <a:hlinkClick r:id="rId3"/>
              </a:rPr>
              <a:t>http://repositorio.ipea.gov.br</a:t>
            </a:r>
            <a:endParaRPr lang="pt-BR" dirty="0" smtClean="0">
              <a:latin typeface="Impacta"/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8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19675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 smtClean="0"/>
              <a:t>ANTES</a:t>
            </a:r>
            <a:endParaRPr lang="pt-BR" sz="96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213285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 smtClean="0"/>
              <a:t>DE</a:t>
            </a:r>
            <a:endParaRPr lang="pt-BR" sz="96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314096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 smtClean="0">
                <a:solidFill>
                  <a:srgbClr val="FF0000"/>
                </a:solidFill>
                <a:latin typeface="Impacta"/>
              </a:rPr>
              <a:t>COMEÇAR</a:t>
            </a:r>
            <a:endParaRPr lang="pt-BR" sz="9600" b="1" dirty="0">
              <a:solidFill>
                <a:srgbClr val="FF0000"/>
              </a:solidFill>
              <a:latin typeface="Impacta"/>
            </a:endParaRPr>
          </a:p>
        </p:txBody>
      </p:sp>
    </p:spTree>
    <p:extLst>
      <p:ext uri="{BB962C8B-B14F-4D97-AF65-F5344CB8AC3E}">
        <p14:creationId xmlns:p14="http://schemas.microsoft.com/office/powerpoint/2010/main" val="3125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19675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 smtClean="0"/>
              <a:t>VAMOS</a:t>
            </a:r>
            <a:endParaRPr lang="pt-BR" sz="96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213285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 smtClean="0"/>
              <a:t>FALAR</a:t>
            </a:r>
            <a:endParaRPr lang="pt-BR" sz="96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314096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 smtClean="0">
                <a:solidFill>
                  <a:srgbClr val="FF0000"/>
                </a:solidFill>
                <a:latin typeface="Impacta"/>
              </a:rPr>
              <a:t>SOBRE GC</a:t>
            </a:r>
            <a:endParaRPr lang="pt-BR" sz="9600" b="1" dirty="0">
              <a:solidFill>
                <a:srgbClr val="FF0000"/>
              </a:solidFill>
              <a:latin typeface="Impacta"/>
            </a:endParaRPr>
          </a:p>
        </p:txBody>
      </p:sp>
    </p:spTree>
    <p:extLst>
      <p:ext uri="{BB962C8B-B14F-4D97-AF65-F5344CB8AC3E}">
        <p14:creationId xmlns:p14="http://schemas.microsoft.com/office/powerpoint/2010/main" val="81678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67235" y="188640"/>
            <a:ext cx="554265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F0000"/>
                </a:solidFill>
                <a:latin typeface="Impacta"/>
              </a:rPr>
              <a:t>GC </a:t>
            </a:r>
            <a:r>
              <a:rPr lang="pt-BR" sz="3600" dirty="0" smtClean="0">
                <a:latin typeface="Impacta"/>
              </a:rPr>
              <a:t>É UM MÉTODO INTEGRADO</a:t>
            </a:r>
            <a:r>
              <a:rPr lang="pt-BR" sz="3600" b="1" dirty="0" smtClean="0">
                <a:latin typeface="Impacta"/>
              </a:rPr>
              <a:t> </a:t>
            </a:r>
            <a:r>
              <a:rPr lang="pt-BR" sz="3600" dirty="0" smtClean="0">
                <a:latin typeface="Impacta"/>
              </a:rPr>
              <a:t>DE </a:t>
            </a:r>
            <a:r>
              <a:rPr lang="pt-BR" sz="3600" b="1" dirty="0" smtClean="0">
                <a:solidFill>
                  <a:srgbClr val="FF0000"/>
                </a:solidFill>
                <a:latin typeface="Impacta"/>
              </a:rPr>
              <a:t>CRIAR, COMPARTILHAR </a:t>
            </a:r>
            <a:r>
              <a:rPr lang="pt-BR" sz="3600" dirty="0" smtClean="0">
                <a:latin typeface="Impacta"/>
              </a:rPr>
              <a:t>E</a:t>
            </a:r>
            <a:r>
              <a:rPr lang="pt-BR" sz="3600" b="1" dirty="0" smtClean="0">
                <a:solidFill>
                  <a:srgbClr val="FF0000"/>
                </a:solidFill>
                <a:latin typeface="Impacta"/>
              </a:rPr>
              <a:t> APLICAR </a:t>
            </a:r>
            <a:r>
              <a:rPr lang="pt-BR" sz="3600" dirty="0" smtClean="0">
                <a:latin typeface="Impacta"/>
              </a:rPr>
              <a:t>CONHECIMENTO</a:t>
            </a:r>
            <a:r>
              <a:rPr lang="pt-BR" sz="3600" b="1" dirty="0" smtClean="0">
                <a:latin typeface="Impacta"/>
              </a:rPr>
              <a:t> </a:t>
            </a:r>
          </a:p>
          <a:p>
            <a:pPr algn="ctr"/>
            <a:endParaRPr lang="pt-BR" sz="3200" dirty="0" smtClean="0">
              <a:latin typeface="Impacta"/>
            </a:endParaRPr>
          </a:p>
          <a:p>
            <a:pPr algn="ctr"/>
            <a:r>
              <a:rPr lang="pt-BR" sz="3200" dirty="0" smtClean="0">
                <a:latin typeface="Impacta"/>
              </a:rPr>
              <a:t>PARA </a:t>
            </a:r>
          </a:p>
          <a:p>
            <a:pPr algn="ctr"/>
            <a:endParaRPr lang="pt-BR" sz="3600" dirty="0" smtClean="0">
              <a:latin typeface="Impacta"/>
            </a:endParaRPr>
          </a:p>
          <a:p>
            <a:pPr algn="ctr"/>
            <a:r>
              <a:rPr lang="pt-BR" sz="3600" dirty="0" smtClean="0">
                <a:latin typeface="Impacta"/>
              </a:rPr>
              <a:t>ALCANÇAR OS </a:t>
            </a:r>
            <a:r>
              <a:rPr lang="pt-BR" sz="3600" b="1" dirty="0" smtClean="0">
                <a:solidFill>
                  <a:srgbClr val="FF0000"/>
                </a:solidFill>
                <a:latin typeface="Impacta"/>
              </a:rPr>
              <a:t>OBJETIVOS</a:t>
            </a:r>
            <a:r>
              <a:rPr lang="pt-BR" sz="3600" b="1" dirty="0" smtClean="0">
                <a:latin typeface="Impacta"/>
              </a:rPr>
              <a:t> </a:t>
            </a:r>
            <a:r>
              <a:rPr lang="pt-BR" sz="3600" dirty="0" smtClean="0">
                <a:latin typeface="Impacta"/>
              </a:rPr>
              <a:t>ORGANIZACIONAIS</a:t>
            </a:r>
            <a:endParaRPr lang="pt-BR" sz="3600" dirty="0">
              <a:solidFill>
                <a:srgbClr val="FF0000"/>
              </a:solidFill>
              <a:latin typeface="Impacta"/>
            </a:endParaRPr>
          </a:p>
        </p:txBody>
      </p:sp>
      <p:pic>
        <p:nvPicPr>
          <p:cNvPr id="4100" name="Picture 4" descr="http://julianaferrarirh.files.wordpress.com/2013/01/metas-e-objetivos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2187357"/>
            <a:ext cx="2808312" cy="269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9512" y="188640"/>
            <a:ext cx="31683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Impacta"/>
              </a:rPr>
              <a:t>PODEMOS DIZER QUE ...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96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studopratico.com.br/wp-content/uploads/2013/06/ilustracao-mito-da-caver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71876" y="47667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Impacta"/>
              </a:rPr>
              <a:t>VAMOS TAMBÉM REFLETIR SOBRE  A  ALEGORIA DA CAVERNA</a:t>
            </a:r>
            <a:endParaRPr lang="pt-BR" sz="3600" b="1" dirty="0">
              <a:solidFill>
                <a:schemeClr val="accent6">
                  <a:lumMod val="50000"/>
                </a:schemeClr>
              </a:solidFill>
              <a:latin typeface="Impacta"/>
            </a:endParaRPr>
          </a:p>
        </p:txBody>
      </p:sp>
    </p:spTree>
    <p:extLst>
      <p:ext uri="{BB962C8B-B14F-4D97-AF65-F5344CB8AC3E}">
        <p14:creationId xmlns:p14="http://schemas.microsoft.com/office/powerpoint/2010/main" val="19406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3"/>
          <p:cNvSpPr txBox="1">
            <a:spLocks noChangeArrowheads="1"/>
          </p:cNvSpPr>
          <p:nvPr/>
        </p:nvSpPr>
        <p:spPr bwMode="auto">
          <a:xfrm>
            <a:off x="169863" y="3501008"/>
            <a:ext cx="864076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dirty="0" smtClean="0">
                <a:latin typeface="Impacta"/>
              </a:rPr>
              <a:t>O acesso ao conhecimento sobre como implementar GC é fundamental para que este método gerencial passe a fazer parte da maneira de trabalhar das organizações públicas</a:t>
            </a:r>
            <a:endParaRPr lang="pt-BR" altLang="pt-BR" sz="3600" dirty="0">
              <a:latin typeface="Impacta"/>
            </a:endParaRPr>
          </a:p>
        </p:txBody>
      </p:sp>
      <p:pic>
        <p:nvPicPr>
          <p:cNvPr id="3074" name="Picture 2" descr="http://1.bp.blogspot.com/_5LUjmJLGJTg/SQ2LFLl5n3I/AAAAAAAAAY0/RflfRJJ8XAQ/s400/lampada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943" y="332656"/>
            <a:ext cx="301942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3"/>
          <p:cNvSpPr txBox="1">
            <a:spLocks noChangeArrowheads="1"/>
          </p:cNvSpPr>
          <p:nvPr/>
        </p:nvSpPr>
        <p:spPr bwMode="auto">
          <a:xfrm>
            <a:off x="169863" y="3284984"/>
            <a:ext cx="864076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dirty="0" smtClean="0">
                <a:latin typeface="Impacta"/>
              </a:rPr>
              <a:t>O conhecimento sobre como implementar GC na administração pública não está organizado, armazenado e disponível, em acesso aberto, para quem precisa dele</a:t>
            </a:r>
            <a:endParaRPr lang="pt-BR" altLang="pt-BR" sz="3600" dirty="0">
              <a:latin typeface="Impacta"/>
            </a:endParaRPr>
          </a:p>
        </p:txBody>
      </p:sp>
      <p:pic>
        <p:nvPicPr>
          <p:cNvPr id="37891" name="Picture 2" descr="http://1.bp.blogspot.com/-TAR65yTO7Go/T3Mz6F1vv6I/AAAAAAAADKg/agBqGUoz9xQ/s1600/Problemas3-45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5" y="333375"/>
            <a:ext cx="34163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aixaDeTexto 1"/>
          <p:cNvSpPr txBox="1">
            <a:spLocks noChangeArrowheads="1"/>
          </p:cNvSpPr>
          <p:nvPr/>
        </p:nvSpPr>
        <p:spPr bwMode="auto">
          <a:xfrm>
            <a:off x="5724525" y="1446213"/>
            <a:ext cx="28797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400">
                <a:latin typeface="Impacta"/>
              </a:rPr>
              <a:t>O Problema:</a:t>
            </a:r>
          </a:p>
        </p:txBody>
      </p:sp>
    </p:spTree>
    <p:extLst>
      <p:ext uri="{BB962C8B-B14F-4D97-AF65-F5344CB8AC3E}">
        <p14:creationId xmlns:p14="http://schemas.microsoft.com/office/powerpoint/2010/main" val="10455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457</Words>
  <Application>Microsoft Office PowerPoint</Application>
  <PresentationFormat>Apresentação na tela (4:3)</PresentationFormat>
  <Paragraphs>100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MUITO OBRIGADO!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 Ferreira Batista</dc:creator>
  <cp:lastModifiedBy>Amanda Oliveira Sanfilippo</cp:lastModifiedBy>
  <cp:revision>31</cp:revision>
  <dcterms:created xsi:type="dcterms:W3CDTF">2015-03-05T15:04:40Z</dcterms:created>
  <dcterms:modified xsi:type="dcterms:W3CDTF">2015-03-09T17:25:14Z</dcterms:modified>
</cp:coreProperties>
</file>