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62" r:id="rId4"/>
    <p:sldId id="264" r:id="rId5"/>
    <p:sldId id="266" r:id="rId6"/>
    <p:sldId id="265" r:id="rId7"/>
    <p:sldId id="259" r:id="rId8"/>
    <p:sldId id="258" r:id="rId9"/>
    <p:sldId id="261" r:id="rId10"/>
    <p:sldId id="271" r:id="rId11"/>
    <p:sldId id="284" r:id="rId12"/>
    <p:sldId id="285" r:id="rId13"/>
    <p:sldId id="275" r:id="rId14"/>
    <p:sldId id="281" r:id="rId15"/>
    <p:sldId id="282" r:id="rId16"/>
    <p:sldId id="283" r:id="rId17"/>
    <p:sldId id="276" r:id="rId18"/>
    <p:sldId id="268" r:id="rId19"/>
    <p:sldId id="270" r:id="rId20"/>
    <p:sldId id="286" r:id="rId21"/>
    <p:sldId id="277" r:id="rId22"/>
    <p:sldId id="260" r:id="rId23"/>
    <p:sldId id="272" r:id="rId24"/>
    <p:sldId id="269" r:id="rId25"/>
    <p:sldId id="267" r:id="rId26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4CD6800C-C611-47C5-B144-9CC9C2A9566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31E038B-B487-4742-AD63-19E5E391BD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56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1C107518-209B-4301-9AA8-F1BCF7BCA591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FC666B71-796F-40D1-A9BF-AAF808C995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8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1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3A310A-35D4-43C4-832F-94A29449523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...afinal, por que GC?</a:t>
            </a:r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C30117-75C2-4139-AF86-14EE9812848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637BB07-0FAE-4FA8-9797-24BCDCB4BDBE}" type="slidenum">
              <a:rPr lang="pt-BR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ORGANISMO EMPRESA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Saber </a:t>
            </a:r>
            <a:br>
              <a:rPr lang="en-US" smtClean="0"/>
            </a:br>
            <a:r>
              <a:rPr lang="en-US" smtClean="0"/>
              <a:t>Fazer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Ser </a:t>
            </a:r>
            <a:br>
              <a:rPr lang="en-US" smtClean="0"/>
            </a:br>
            <a:r>
              <a:rPr lang="en-US" smtClean="0"/>
              <a:t>Conviver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Internos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Terceirizados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CONHECIMENTOS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Conhecimentos Funcionais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Conhecimentos Essenciais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Vitalidade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Crítico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Natureza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Situação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INOVAR... INOVAR... INOVAR... 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“Tudo o que podia ser inventado já o foi.”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Charles H. Duell, Diretor do Departamento de Patentes dos Estados Unidos em 1899 ao propor o fechamento de registro de novas patentes.</a:t>
            </a:r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F59C74-DB8F-4F3C-A456-C931E7051179}" type="slidenum">
              <a:rPr lang="pt-BR" smtClean="0"/>
              <a:pPr eaLnBrk="1" hangingPunct="1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PULO DO GATO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6FD28F-E64E-434E-B735-92D4DD9DF5B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17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18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19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Daqui pra frente</a:t>
            </a:r>
          </a:p>
          <a:p>
            <a:r>
              <a:rPr lang="pt-BR" altLang="pt-BR" smtClean="0"/>
              <a:t>Continuar com a capacidade de se transformar</a:t>
            </a:r>
          </a:p>
          <a:p>
            <a:r>
              <a:rPr lang="pt-BR" altLang="pt-BR" smtClean="0"/>
              <a:t>Inovar a cada módulo</a:t>
            </a:r>
          </a:p>
          <a:p>
            <a:r>
              <a:rPr lang="pt-BR" altLang="pt-BR" smtClean="0"/>
              <a:t>Organismo dinâmico</a:t>
            </a:r>
          </a:p>
          <a:p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0CF583-510B-4DD7-9428-9031E7B8BF64}" type="slidenum">
              <a:rPr lang="pt-BR" altLang="pt-BR">
                <a:solidFill>
                  <a:prstClr val="black"/>
                </a:solidFill>
              </a:rPr>
              <a:pPr eaLnBrk="1" hangingPunct="1"/>
              <a:t>20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21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25525" y="723900"/>
            <a:ext cx="4832350" cy="3624263"/>
          </a:xfrm>
          <a:ln/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PULO DO GATO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6FD28F-E64E-434E-B735-92D4DD9DF5B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23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6619A5-DCCF-45CE-B7B3-ED990DC57F84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6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7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Meo dificulodade</a:t>
            </a:r>
          </a:p>
          <a:p>
            <a:pPr eaLnBrk="1" hangingPunct="1">
              <a:spcBef>
                <a:spcPct val="0"/>
              </a:spcBef>
            </a:pPr>
            <a:r>
              <a:rPr lang="pt-BR" smtClean="0"/>
              <a:t>google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...afinal, por que GC?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3F6623-FDEB-4059-A150-5A5F273536A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...afinal, por que GC?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062" indent="-2954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1633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4287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6940" indent="-23632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9593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2247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4900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7554" indent="-2363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3F6623-FDEB-4059-A150-5A5F273536AD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98102" y="9176772"/>
            <a:ext cx="2982119" cy="4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1" tIns="47261" rIns="94521" bIns="47261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9A7229-6D9D-42D1-8804-4B00868015C6}" type="slidenum">
              <a:rPr lang="pt-BR" sz="1200"/>
              <a:pPr algn="r" eaLnBrk="1" hangingPunct="1"/>
              <a:t>11</a:t>
            </a:fld>
            <a:endParaRPr 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O que é o “Conhecimento”?</a:t>
            </a:r>
          </a:p>
          <a:p>
            <a:pPr eaLnBrk="1" hangingPunct="1"/>
            <a:r>
              <a:rPr lang="pt-BR" smtClean="0"/>
              <a:t>OBJETO</a:t>
            </a:r>
          </a:p>
          <a:p>
            <a:pPr eaLnBrk="1" hangingPunct="1"/>
            <a:r>
              <a:rPr lang="pt-BR" smtClean="0"/>
              <a:t>X</a:t>
            </a:r>
          </a:p>
          <a:p>
            <a:pPr eaLnBrk="1" hangingPunct="1"/>
            <a:r>
              <a:rPr lang="pt-BR" smtClean="0"/>
              <a:t>PROCESSO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6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3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3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36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930D-E1CE-4AA8-8872-355A8D2268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2EF2-99FE-498F-A101-3CB5AA2018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54AF-8D15-4FDC-AE96-1A587B1C2C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8205-7C8A-433A-89B4-07FF805A8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53D4-B621-46AC-B640-F3D517814F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5CF3-894E-401B-9F0D-4818FF9760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4959-0DDE-40A4-950D-9C399BFE4E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A781-AD9A-46E9-8610-6EBEC72A43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6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95C3-6BF1-455E-9AE4-EAC404772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3099-8F42-4A79-838D-4548B622D3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9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8ECA-F0B5-4A8D-81A6-2FE8AD731B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F5DE-3D90-4BA1-BDF8-EAF0AC64AC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029F-3FB2-4AB6-B7E3-56A41718C0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71FBE-6580-4E9A-8FD9-08A070B05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9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8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8089-7212-4B69-A72E-37205BADC7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6EBD-17A0-48D2-9B30-DAAB58D6D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7D75-3E17-48C0-BD7A-DAB3F3D005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D826-E00D-4E8E-B757-56A902C30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1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9360-B32E-4946-B430-BDC5C1D53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5E58-00EE-4141-B4A8-10420F869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69E9-DA0C-40F4-868E-82F9A4629B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9E56-CFF7-4EDA-8629-8A7A53C502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3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2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71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7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7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80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45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0203-8A40-40F2-B968-A49F8E6817B5}" type="datetimeFigureOut">
              <a:rPr lang="pt-BR" smtClean="0"/>
              <a:t>09/03/2015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4DBC-FEF9-42DD-A312-6AF608657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16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67027-696A-4236-9C8B-1641AE87DE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EBD14-0489-4ADE-A1A6-AB8852F22D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ipea.gov.br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pic>
        <p:nvPicPr>
          <p:cNvPr id="9" name="Picture 2" descr="C:\Users\Windows7\Desktop\Desktop\Backup\LIVRO SENAC GC\2014\imagem c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72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aixaDeTexto 3"/>
          <p:cNvSpPr txBox="1"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8F2A82"/>
                </a:solidFill>
              </a:rPr>
              <a:t>...de que GC estamos falando?</a:t>
            </a:r>
            <a:endParaRPr lang="pt-BR" sz="2800" b="1" dirty="0">
              <a:solidFill>
                <a:srgbClr val="8F2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4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75" y="0"/>
            <a:ext cx="9140825" cy="62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1816415" y="1268414"/>
            <a:ext cx="5609612" cy="4619625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165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44000" tIns="108000" rIns="36000" bIns="36000"/>
          <a:lstStyle/>
          <a:p>
            <a:pPr>
              <a:defRPr/>
            </a:pPr>
            <a:endParaRPr lang="pt-BR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446166" y="3181350"/>
            <a:ext cx="997123" cy="79533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165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pt-BR" sz="1100" b="1" kern="0" dirty="0">
                <a:solidFill>
                  <a:srgbClr val="000000"/>
                </a:solidFill>
              </a:rPr>
              <a:t>Todos os </a:t>
            </a:r>
          </a:p>
          <a:p>
            <a:pPr algn="ctr" eaLnBrk="0" hangingPunct="0">
              <a:defRPr/>
            </a:pPr>
            <a:r>
              <a:rPr lang="pt-BR" sz="1100" b="1" kern="0" dirty="0">
                <a:solidFill>
                  <a:srgbClr val="000000"/>
                </a:solidFill>
              </a:rPr>
              <a:t>Processos</a:t>
            </a:r>
          </a:p>
        </p:txBody>
      </p:sp>
      <p:cxnSp>
        <p:nvCxnSpPr>
          <p:cNvPr id="16" name="Conector de seta reta 5"/>
          <p:cNvCxnSpPr>
            <a:cxnSpLocks noChangeShapeType="1"/>
            <a:stCxn id="15" idx="3"/>
            <a:endCxn id="14" idx="1"/>
          </p:cNvCxnSpPr>
          <p:nvPr/>
        </p:nvCxnSpPr>
        <p:spPr bwMode="auto">
          <a:xfrm flipV="1">
            <a:off x="1443289" y="3578225"/>
            <a:ext cx="373127" cy="0"/>
          </a:xfrm>
          <a:prstGeom prst="straightConnector1">
            <a:avLst/>
          </a:prstGeom>
          <a:noFill/>
          <a:ln w="25400" algn="ctr">
            <a:solidFill>
              <a:srgbClr val="F1652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tângulo de cantos arredondados 16"/>
          <p:cNvSpPr/>
          <p:nvPr/>
        </p:nvSpPr>
        <p:spPr bwMode="auto">
          <a:xfrm>
            <a:off x="7795979" y="3181350"/>
            <a:ext cx="997123" cy="79533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165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36000" rIns="36000" bIns="36000" anchor="ctr"/>
          <a:lstStyle/>
          <a:p>
            <a:pPr algn="ctr" eaLnBrk="0" hangingPunct="0">
              <a:defRPr/>
            </a:pPr>
            <a:r>
              <a:rPr lang="pt-BR" sz="1100" b="1" kern="0">
                <a:solidFill>
                  <a:srgbClr val="000000"/>
                </a:solidFill>
              </a:rPr>
              <a:t>Todos </a:t>
            </a:r>
            <a:r>
              <a:rPr lang="pt-BR" sz="1100" b="1" kern="0" dirty="0">
                <a:solidFill>
                  <a:srgbClr val="000000"/>
                </a:solidFill>
              </a:rPr>
              <a:t>os </a:t>
            </a:r>
          </a:p>
          <a:p>
            <a:pPr algn="ctr" eaLnBrk="0" hangingPunct="0">
              <a:defRPr/>
            </a:pPr>
            <a:r>
              <a:rPr lang="pt-BR" sz="1100" b="1" kern="0" dirty="0">
                <a:solidFill>
                  <a:srgbClr val="000000"/>
                </a:solidFill>
              </a:rPr>
              <a:t>Processos</a:t>
            </a:r>
          </a:p>
        </p:txBody>
      </p:sp>
      <p:cxnSp>
        <p:nvCxnSpPr>
          <p:cNvPr id="18" name="Conector de seta reta 7"/>
          <p:cNvCxnSpPr>
            <a:cxnSpLocks noChangeShapeType="1"/>
            <a:stCxn id="14" idx="3"/>
            <a:endCxn id="17" idx="1"/>
          </p:cNvCxnSpPr>
          <p:nvPr/>
        </p:nvCxnSpPr>
        <p:spPr bwMode="auto">
          <a:xfrm>
            <a:off x="7426028" y="3578225"/>
            <a:ext cx="369951" cy="0"/>
          </a:xfrm>
          <a:prstGeom prst="straightConnector1">
            <a:avLst/>
          </a:prstGeom>
          <a:noFill/>
          <a:ln w="25400" algn="ctr">
            <a:solidFill>
              <a:srgbClr val="F1652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luxograma: Processo predefinido 9"/>
          <p:cNvSpPr>
            <a:spLocks noChangeArrowheads="1"/>
          </p:cNvSpPr>
          <p:nvPr/>
        </p:nvSpPr>
        <p:spPr bwMode="auto">
          <a:xfrm>
            <a:off x="4852243" y="3783014"/>
            <a:ext cx="2308626" cy="536575"/>
          </a:xfrm>
          <a:prstGeom prst="flowChartPredefinedProcess">
            <a:avLst/>
          </a:prstGeom>
          <a:solidFill>
            <a:schemeClr val="bg1"/>
          </a:solidFill>
          <a:ln w="25400" algn="ctr">
            <a:solidFill>
              <a:srgbClr val="F1652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Organizar, Guardar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Descartar Conhecimento</a:t>
            </a:r>
          </a:p>
        </p:txBody>
      </p:sp>
      <p:sp>
        <p:nvSpPr>
          <p:cNvPr id="20" name="Fluxograma: Processo predefinido 10"/>
          <p:cNvSpPr>
            <a:spLocks noChangeArrowheads="1"/>
          </p:cNvSpPr>
          <p:nvPr/>
        </p:nvSpPr>
        <p:spPr bwMode="auto">
          <a:xfrm>
            <a:off x="4841129" y="2900363"/>
            <a:ext cx="2307038" cy="533400"/>
          </a:xfrm>
          <a:prstGeom prst="flowChartPredefinedProcess">
            <a:avLst/>
          </a:prstGeom>
          <a:solidFill>
            <a:schemeClr val="bg1"/>
          </a:solidFill>
          <a:ln w="25400" algn="ctr">
            <a:solidFill>
              <a:srgbClr val="F1652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Capturar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Conhecimento</a:t>
            </a:r>
          </a:p>
        </p:txBody>
      </p:sp>
      <p:sp>
        <p:nvSpPr>
          <p:cNvPr id="21" name="Fluxograma: Processo predefinido 11"/>
          <p:cNvSpPr>
            <a:spLocks noChangeArrowheads="1"/>
          </p:cNvSpPr>
          <p:nvPr/>
        </p:nvSpPr>
        <p:spPr bwMode="auto">
          <a:xfrm>
            <a:off x="2119681" y="3787776"/>
            <a:ext cx="2307038" cy="531813"/>
          </a:xfrm>
          <a:prstGeom prst="flowChartPredefinedProcess">
            <a:avLst/>
          </a:prstGeom>
          <a:solidFill>
            <a:schemeClr val="bg1"/>
          </a:solidFill>
          <a:ln w="25400" algn="ctr">
            <a:solidFill>
              <a:srgbClr val="F1652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Motivar, Aplicar e Proteger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Conhecimento</a:t>
            </a:r>
          </a:p>
        </p:txBody>
      </p:sp>
      <p:sp>
        <p:nvSpPr>
          <p:cNvPr id="22" name="Fluxograma: Processo predefinido 12"/>
          <p:cNvSpPr>
            <a:spLocks noChangeArrowheads="1"/>
          </p:cNvSpPr>
          <p:nvPr/>
        </p:nvSpPr>
        <p:spPr bwMode="auto">
          <a:xfrm>
            <a:off x="3524862" y="4629151"/>
            <a:ext cx="2308626" cy="531813"/>
          </a:xfrm>
          <a:prstGeom prst="flowChartPredefinedProcess">
            <a:avLst/>
          </a:prstGeom>
          <a:solidFill>
            <a:schemeClr val="bg1"/>
          </a:solidFill>
          <a:ln w="25400" algn="ctr">
            <a:solidFill>
              <a:srgbClr val="F1652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Localizar e Compartilhar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Conhecimento</a:t>
            </a:r>
          </a:p>
        </p:txBody>
      </p:sp>
      <p:sp>
        <p:nvSpPr>
          <p:cNvPr id="23" name="Fluxograma: Processo predefinido 13"/>
          <p:cNvSpPr>
            <a:spLocks noChangeArrowheads="1"/>
          </p:cNvSpPr>
          <p:nvPr/>
        </p:nvSpPr>
        <p:spPr bwMode="auto">
          <a:xfrm>
            <a:off x="2119681" y="2900363"/>
            <a:ext cx="2307038" cy="533400"/>
          </a:xfrm>
          <a:prstGeom prst="flowChartPredefinedProcess">
            <a:avLst/>
          </a:prstGeom>
          <a:solidFill>
            <a:schemeClr val="bg1"/>
          </a:solidFill>
          <a:ln w="25400" algn="ctr">
            <a:solidFill>
              <a:srgbClr val="F1652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Medir, Analisar e Divulgar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rgbClr val="000000"/>
                </a:solidFill>
                <a:latin typeface="Arial" charset="0"/>
                <a:cs typeface="Arial" charset="0"/>
              </a:rPr>
              <a:t>Resultados de GC</a:t>
            </a:r>
          </a:p>
        </p:txBody>
      </p:sp>
      <p:cxnSp>
        <p:nvCxnSpPr>
          <p:cNvPr id="24" name="Conector em curva 23"/>
          <p:cNvCxnSpPr>
            <a:endCxn id="22" idx="3"/>
          </p:cNvCxnSpPr>
          <p:nvPr/>
        </p:nvCxnSpPr>
        <p:spPr>
          <a:xfrm rot="5400000">
            <a:off x="5755737" y="4397340"/>
            <a:ext cx="574675" cy="419173"/>
          </a:xfrm>
          <a:prstGeom prst="curvedConnector2">
            <a:avLst/>
          </a:prstGeom>
          <a:ln w="22225" cap="rnd">
            <a:solidFill>
              <a:srgbClr val="F1652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em curva 24"/>
          <p:cNvCxnSpPr>
            <a:stCxn id="28" idx="3"/>
          </p:cNvCxnSpPr>
          <p:nvPr/>
        </p:nvCxnSpPr>
        <p:spPr>
          <a:xfrm>
            <a:off x="5833488" y="2286001"/>
            <a:ext cx="419173" cy="614363"/>
          </a:xfrm>
          <a:prstGeom prst="curvedConnector2">
            <a:avLst/>
          </a:prstGeom>
          <a:ln w="22225" cap="rnd">
            <a:solidFill>
              <a:srgbClr val="F1652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em curva 25"/>
          <p:cNvCxnSpPr>
            <a:stCxn id="22" idx="1"/>
          </p:cNvCxnSpPr>
          <p:nvPr/>
        </p:nvCxnSpPr>
        <p:spPr>
          <a:xfrm rot="10800000">
            <a:off x="3051705" y="4319589"/>
            <a:ext cx="473157" cy="574675"/>
          </a:xfrm>
          <a:prstGeom prst="curvedConnector2">
            <a:avLst/>
          </a:prstGeom>
          <a:ln w="22225" cap="rnd">
            <a:solidFill>
              <a:srgbClr val="F1652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em curva 26"/>
          <p:cNvCxnSpPr>
            <a:endCxn id="28" idx="1"/>
          </p:cNvCxnSpPr>
          <p:nvPr/>
        </p:nvCxnSpPr>
        <p:spPr>
          <a:xfrm rot="5400000" flipH="1" flipV="1">
            <a:off x="2994596" y="2343110"/>
            <a:ext cx="587375" cy="473157"/>
          </a:xfrm>
          <a:prstGeom prst="curvedConnector2">
            <a:avLst/>
          </a:prstGeom>
          <a:ln w="22225" cap="rnd">
            <a:solidFill>
              <a:srgbClr val="F1652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uxograma: Processo predefinido 18"/>
          <p:cNvSpPr>
            <a:spLocks noChangeArrowheads="1"/>
          </p:cNvSpPr>
          <p:nvPr/>
        </p:nvSpPr>
        <p:spPr bwMode="auto">
          <a:xfrm>
            <a:off x="3524862" y="2019301"/>
            <a:ext cx="2308626" cy="531813"/>
          </a:xfrm>
          <a:prstGeom prst="flowChartPredefinedProcess">
            <a:avLst/>
          </a:prstGeom>
          <a:solidFill>
            <a:schemeClr val="bg1"/>
          </a:solidFill>
          <a:ln w="25400" algn="ctr">
            <a:solidFill>
              <a:srgbClr val="F1652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Analisar Plano Estratégico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solidFill>
                  <a:srgbClr val="000000"/>
                </a:solidFill>
                <a:latin typeface="Arial" charset="0"/>
                <a:cs typeface="Arial" charset="0"/>
              </a:rPr>
              <a:t>da empresa</a:t>
            </a:r>
          </a:p>
        </p:txBody>
      </p:sp>
      <p:cxnSp>
        <p:nvCxnSpPr>
          <p:cNvPr id="29" name="Conector de seta reta 28"/>
          <p:cNvCxnSpPr/>
          <p:nvPr/>
        </p:nvCxnSpPr>
        <p:spPr>
          <a:xfrm>
            <a:off x="6252661" y="3419476"/>
            <a:ext cx="0" cy="377825"/>
          </a:xfrm>
          <a:prstGeom prst="straightConnector1">
            <a:avLst/>
          </a:prstGeom>
          <a:ln w="22225">
            <a:solidFill>
              <a:srgbClr val="F1652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 flipV="1">
            <a:off x="3026300" y="3405189"/>
            <a:ext cx="0" cy="382587"/>
          </a:xfrm>
          <a:prstGeom prst="straightConnector1">
            <a:avLst/>
          </a:prstGeom>
          <a:ln w="22225">
            <a:solidFill>
              <a:srgbClr val="F1652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51481" y="32048"/>
            <a:ext cx="8579296" cy="706139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Estamos falando...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8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11"/>
          <p:cNvSpPr txBox="1">
            <a:spLocks noChangeArrowheads="1"/>
          </p:cNvSpPr>
          <p:nvPr/>
        </p:nvSpPr>
        <p:spPr bwMode="auto">
          <a:xfrm>
            <a:off x="3276600" y="2708275"/>
            <a:ext cx="280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8F2A82"/>
                </a:solidFill>
              </a:rPr>
              <a:t>CONHECIMENTO</a:t>
            </a:r>
          </a:p>
        </p:txBody>
      </p:sp>
      <p:sp>
        <p:nvSpPr>
          <p:cNvPr id="20484" name="CaixaDeTexto 12"/>
          <p:cNvSpPr txBox="1">
            <a:spLocks noChangeArrowheads="1"/>
          </p:cNvSpPr>
          <p:nvPr/>
        </p:nvSpPr>
        <p:spPr bwMode="auto">
          <a:xfrm>
            <a:off x="468313" y="703263"/>
            <a:ext cx="244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200" b="1" dirty="0">
                <a:solidFill>
                  <a:schemeClr val="bg1"/>
                </a:solidFill>
              </a:rPr>
              <a:t>CONHECIMENTO EXPLÍCITO</a:t>
            </a:r>
          </a:p>
        </p:txBody>
      </p:sp>
      <p:sp>
        <p:nvSpPr>
          <p:cNvPr id="20485" name="CaixaDeTexto 13"/>
          <p:cNvSpPr txBox="1">
            <a:spLocks noChangeArrowheads="1"/>
          </p:cNvSpPr>
          <p:nvPr/>
        </p:nvSpPr>
        <p:spPr bwMode="auto">
          <a:xfrm>
            <a:off x="577850" y="3210606"/>
            <a:ext cx="2665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300" b="1" dirty="0">
                <a:solidFill>
                  <a:schemeClr val="bg1"/>
                </a:solidFill>
              </a:rPr>
              <a:t>CICLO DE CONVERSÃO DO CONHECIMENTO</a:t>
            </a:r>
          </a:p>
        </p:txBody>
      </p:sp>
      <p:sp>
        <p:nvSpPr>
          <p:cNvPr id="20486" name="CaixaDeTexto 14"/>
          <p:cNvSpPr txBox="1">
            <a:spLocks noChangeArrowheads="1"/>
          </p:cNvSpPr>
          <p:nvPr/>
        </p:nvSpPr>
        <p:spPr bwMode="auto">
          <a:xfrm>
            <a:off x="4826000" y="217488"/>
            <a:ext cx="2625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300" b="1" dirty="0">
                <a:solidFill>
                  <a:schemeClr val="bg1"/>
                </a:solidFill>
              </a:rPr>
              <a:t>CONHECIMENTO </a:t>
            </a:r>
            <a:br>
              <a:rPr lang="pt-BR" sz="1300" b="1" dirty="0">
                <a:solidFill>
                  <a:schemeClr val="bg1"/>
                </a:solidFill>
              </a:rPr>
            </a:br>
            <a:r>
              <a:rPr lang="pt-BR" sz="1300" b="1" dirty="0">
                <a:solidFill>
                  <a:schemeClr val="bg1"/>
                </a:solidFill>
              </a:rPr>
              <a:t>TÁCITO</a:t>
            </a:r>
          </a:p>
        </p:txBody>
      </p:sp>
      <p:sp>
        <p:nvSpPr>
          <p:cNvPr id="20487" name="CaixaDeTexto 15"/>
          <p:cNvSpPr txBox="1">
            <a:spLocks noChangeArrowheads="1"/>
          </p:cNvSpPr>
          <p:nvPr/>
        </p:nvSpPr>
        <p:spPr bwMode="auto">
          <a:xfrm>
            <a:off x="6372225" y="2555081"/>
            <a:ext cx="2520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400" b="1" dirty="0">
                <a:solidFill>
                  <a:schemeClr val="bg1"/>
                </a:solidFill>
              </a:rPr>
              <a:t>GESTÃO DO CONHECIMENTO</a:t>
            </a:r>
          </a:p>
        </p:txBody>
      </p:sp>
      <p:sp>
        <p:nvSpPr>
          <p:cNvPr id="20488" name="CaixaDeTexto 16"/>
          <p:cNvSpPr txBox="1">
            <a:spLocks noChangeArrowheads="1"/>
          </p:cNvSpPr>
          <p:nvPr/>
        </p:nvSpPr>
        <p:spPr bwMode="auto">
          <a:xfrm>
            <a:off x="3522662" y="3846739"/>
            <a:ext cx="2560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300" b="1" dirty="0">
                <a:solidFill>
                  <a:schemeClr val="bg1"/>
                </a:solidFill>
              </a:rPr>
              <a:t>APRENDIZAGEM ORGANIZACIONAL</a:t>
            </a:r>
          </a:p>
        </p:txBody>
      </p:sp>
      <p:sp>
        <p:nvSpPr>
          <p:cNvPr id="20489" name="CaixaDeTexto 17"/>
          <p:cNvSpPr txBox="1">
            <a:spLocks noChangeArrowheads="1"/>
          </p:cNvSpPr>
          <p:nvPr/>
        </p:nvSpPr>
        <p:spPr bwMode="auto">
          <a:xfrm>
            <a:off x="577850" y="1187450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1300"/>
              <a:t>Consciente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Tangível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Organizado de forma oral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Registrado em algum meio ou suporte</a:t>
            </a:r>
          </a:p>
        </p:txBody>
      </p:sp>
      <p:sp>
        <p:nvSpPr>
          <p:cNvPr id="20490" name="CaixaDeTexto 18"/>
          <p:cNvSpPr txBox="1">
            <a:spLocks noChangeArrowheads="1"/>
          </p:cNvSpPr>
          <p:nvPr/>
        </p:nvSpPr>
        <p:spPr bwMode="auto">
          <a:xfrm>
            <a:off x="825500" y="3917950"/>
            <a:ext cx="2306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1300"/>
              <a:t>Socialização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Externalização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Combinação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Internalização</a:t>
            </a:r>
          </a:p>
        </p:txBody>
      </p:sp>
      <p:sp>
        <p:nvSpPr>
          <p:cNvPr id="20491" name="CaixaDeTexto 19"/>
          <p:cNvSpPr txBox="1">
            <a:spLocks noChangeArrowheads="1"/>
          </p:cNvSpPr>
          <p:nvPr/>
        </p:nvSpPr>
        <p:spPr bwMode="auto">
          <a:xfrm>
            <a:off x="4986338" y="874713"/>
            <a:ext cx="230663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1300"/>
              <a:t>Inconsciente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Intangível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Não organizado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Difícil de ser disponibilizado</a:t>
            </a:r>
          </a:p>
        </p:txBody>
      </p:sp>
      <p:sp>
        <p:nvSpPr>
          <p:cNvPr id="20492" name="CaixaDeTexto 21"/>
          <p:cNvSpPr txBox="1">
            <a:spLocks noChangeArrowheads="1"/>
          </p:cNvSpPr>
          <p:nvPr/>
        </p:nvSpPr>
        <p:spPr bwMode="auto">
          <a:xfrm>
            <a:off x="3686175" y="4352925"/>
            <a:ext cx="23066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sz="1300"/>
              <a:t>Visão compartilhada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Modelos mentais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Aprendizagem em equipe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Domínio pessoal</a:t>
            </a:r>
          </a:p>
          <a:p>
            <a:pPr eaLnBrk="1" hangingPunct="1">
              <a:buFont typeface="Arial" charset="0"/>
              <a:buChar char="•"/>
            </a:pPr>
            <a:r>
              <a:rPr lang="pt-BR" sz="1300"/>
              <a:t>Pensamento sistêmico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44463" y="44450"/>
            <a:ext cx="485933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accent5">
                    <a:lumMod val="25000"/>
                  </a:schemeClr>
                </a:solidFill>
              </a:rPr>
              <a:t>Principais Conceitos de GC</a:t>
            </a:r>
          </a:p>
        </p:txBody>
      </p:sp>
      <p:sp>
        <p:nvSpPr>
          <p:cNvPr id="27" name="Forma livre 26"/>
          <p:cNvSpPr/>
          <p:nvPr/>
        </p:nvSpPr>
        <p:spPr>
          <a:xfrm>
            <a:off x="3368675" y="3105150"/>
            <a:ext cx="2714625" cy="88900"/>
          </a:xfrm>
          <a:custGeom>
            <a:avLst/>
            <a:gdLst>
              <a:gd name="connsiteX0" fmla="*/ 0 w 2714625"/>
              <a:gd name="connsiteY0" fmla="*/ 31108 h 88258"/>
              <a:gd name="connsiteX1" fmla="*/ 1328737 w 2714625"/>
              <a:gd name="connsiteY1" fmla="*/ 2533 h 88258"/>
              <a:gd name="connsiteX2" fmla="*/ 2714625 w 2714625"/>
              <a:gd name="connsiteY2" fmla="*/ 88258 h 8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625" h="88258">
                <a:moveTo>
                  <a:pt x="0" y="31108"/>
                </a:moveTo>
                <a:cubicBezTo>
                  <a:pt x="438150" y="12058"/>
                  <a:pt x="876300" y="-6992"/>
                  <a:pt x="1328737" y="2533"/>
                </a:cubicBezTo>
                <a:cubicBezTo>
                  <a:pt x="1781174" y="12058"/>
                  <a:pt x="2247899" y="50158"/>
                  <a:pt x="2714625" y="882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772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8F2A82"/>
                </a:solidFill>
              </a:rPr>
              <a:t>... por </a:t>
            </a:r>
            <a:r>
              <a:rPr lang="pt-BR" sz="2800" b="1" dirty="0">
                <a:solidFill>
                  <a:srgbClr val="8F2A82"/>
                </a:solidFill>
              </a:rPr>
              <a:t>que </a:t>
            </a:r>
            <a:r>
              <a:rPr lang="pt-BR" sz="2800" b="1" dirty="0" smtClean="0">
                <a:solidFill>
                  <a:srgbClr val="8F2A82"/>
                </a:solidFill>
              </a:rPr>
              <a:t>fazer GC</a:t>
            </a:r>
            <a:r>
              <a:rPr lang="pt-BR" sz="2800" b="1" dirty="0">
                <a:solidFill>
                  <a:srgbClr val="8F2A8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6404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9" t="21111" r="26665" b="24313"/>
          <a:stretch>
            <a:fillRect/>
          </a:stretch>
        </p:blipFill>
        <p:spPr bwMode="auto">
          <a:xfrm>
            <a:off x="2224088" y="2278063"/>
            <a:ext cx="4505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ângulo com Único Canto Aparado 20"/>
          <p:cNvSpPr>
            <a:spLocks noChangeArrowheads="1"/>
          </p:cNvSpPr>
          <p:nvPr/>
        </p:nvSpPr>
        <p:spPr bwMode="auto">
          <a:xfrm>
            <a:off x="323850" y="3119338"/>
            <a:ext cx="1584325" cy="571500"/>
          </a:xfrm>
          <a:prstGeom prst="flowChartAlternateProcess">
            <a:avLst/>
          </a:prstGeom>
          <a:solidFill>
            <a:srgbClr val="8F2A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rgbClr val="FFFFFF"/>
                </a:solidFill>
                <a:latin typeface="Calibri" charset="0"/>
              </a:rPr>
              <a:t>Internos</a:t>
            </a:r>
          </a:p>
        </p:txBody>
      </p:sp>
      <p:sp>
        <p:nvSpPr>
          <p:cNvPr id="8198" name="Espaço Reservado para Conteúdo 2"/>
          <p:cNvSpPr>
            <a:spLocks/>
          </p:cNvSpPr>
          <p:nvPr/>
        </p:nvSpPr>
        <p:spPr bwMode="auto">
          <a:xfrm>
            <a:off x="3132138" y="2460625"/>
            <a:ext cx="27924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t-BR" sz="2000" b="1">
                <a:solidFill>
                  <a:srgbClr val="262626"/>
                </a:solidFill>
                <a:latin typeface="Calibri" pitchFamily="34" charset="0"/>
              </a:rPr>
              <a:t>CONHECIMENTOS</a:t>
            </a:r>
          </a:p>
        </p:txBody>
      </p:sp>
      <p:sp>
        <p:nvSpPr>
          <p:cNvPr id="8199" name="Texto explicativo em elipse 24"/>
          <p:cNvSpPr>
            <a:spLocks noChangeArrowheads="1"/>
          </p:cNvSpPr>
          <p:nvPr/>
        </p:nvSpPr>
        <p:spPr bwMode="auto">
          <a:xfrm>
            <a:off x="6429375" y="1174650"/>
            <a:ext cx="2089150" cy="1428750"/>
          </a:xfrm>
          <a:prstGeom prst="wedgeEllipseCallout">
            <a:avLst>
              <a:gd name="adj1" fmla="val -60639"/>
              <a:gd name="adj2" fmla="val 64667"/>
            </a:avLst>
          </a:prstGeom>
          <a:solidFill>
            <a:srgbClr val="8F2A82"/>
          </a:solidFill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t-BR" sz="1900" b="1" dirty="0">
                <a:solidFill>
                  <a:srgbClr val="FFFFFF"/>
                </a:solidFill>
                <a:latin typeface="Calibri"/>
              </a:rPr>
              <a:t>Saber </a:t>
            </a:r>
            <a:br>
              <a:rPr lang="pt-BR" sz="1900" b="1" dirty="0">
                <a:solidFill>
                  <a:srgbClr val="FFFFFF"/>
                </a:solidFill>
                <a:latin typeface="Calibri"/>
              </a:rPr>
            </a:br>
            <a:r>
              <a:rPr lang="pt-BR" sz="1900" b="1" dirty="0">
                <a:solidFill>
                  <a:srgbClr val="FFFFFF"/>
                </a:solidFill>
                <a:latin typeface="Calibri"/>
              </a:rPr>
              <a:t>Fazer</a:t>
            </a:r>
          </a:p>
          <a:p>
            <a:pPr algn="ctr">
              <a:defRPr/>
            </a:pPr>
            <a:r>
              <a:rPr lang="pt-BR" sz="1900" b="1" dirty="0">
                <a:solidFill>
                  <a:srgbClr val="FFFFFF"/>
                </a:solidFill>
                <a:latin typeface="Calibri"/>
              </a:rPr>
              <a:t>Ser </a:t>
            </a:r>
            <a:br>
              <a:rPr lang="pt-BR" sz="1900" b="1" dirty="0">
                <a:solidFill>
                  <a:srgbClr val="FFFFFF"/>
                </a:solidFill>
                <a:latin typeface="Calibri"/>
              </a:rPr>
            </a:br>
            <a:r>
              <a:rPr lang="pt-BR" sz="1900" b="1" dirty="0">
                <a:solidFill>
                  <a:srgbClr val="FFFFFF"/>
                </a:solidFill>
                <a:latin typeface="Calibri"/>
              </a:rPr>
              <a:t>Conviver</a:t>
            </a:r>
          </a:p>
        </p:txBody>
      </p:sp>
      <p:sp>
        <p:nvSpPr>
          <p:cNvPr id="8200" name="Fluxograma: Fita perfurada 31"/>
          <p:cNvSpPr>
            <a:spLocks noChangeArrowheads="1"/>
          </p:cNvSpPr>
          <p:nvPr/>
        </p:nvSpPr>
        <p:spPr bwMode="auto">
          <a:xfrm>
            <a:off x="7197725" y="3392388"/>
            <a:ext cx="1358900" cy="785812"/>
          </a:xfrm>
          <a:prstGeom prst="flowChartProcess">
            <a:avLst/>
          </a:prstGeom>
          <a:solidFill>
            <a:srgbClr val="8F2A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  <a:latin typeface="Calibri" charset="0"/>
              </a:rPr>
              <a:t>Natureza</a:t>
            </a:r>
          </a:p>
        </p:txBody>
      </p:sp>
      <p:sp>
        <p:nvSpPr>
          <p:cNvPr id="8201" name="CaixaDeTexto 33"/>
          <p:cNvSpPr txBox="1">
            <a:spLocks noChangeArrowheads="1"/>
          </p:cNvSpPr>
          <p:nvPr/>
        </p:nvSpPr>
        <p:spPr bwMode="auto">
          <a:xfrm>
            <a:off x="2954338" y="5330825"/>
            <a:ext cx="1049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1600" b="1">
                <a:solidFill>
                  <a:schemeClr val="bg1"/>
                </a:solidFill>
                <a:latin typeface="Calibri" pitchFamily="34" charset="0"/>
              </a:rPr>
              <a:t>Vitalidade</a:t>
            </a:r>
          </a:p>
        </p:txBody>
      </p:sp>
      <p:sp>
        <p:nvSpPr>
          <p:cNvPr id="8206" name="Texto explicativo em elipse 24"/>
          <p:cNvSpPr>
            <a:spLocks noChangeArrowheads="1"/>
          </p:cNvSpPr>
          <p:nvPr/>
        </p:nvSpPr>
        <p:spPr bwMode="auto">
          <a:xfrm>
            <a:off x="2532063" y="3243263"/>
            <a:ext cx="1944687" cy="1008062"/>
          </a:xfrm>
          <a:prstGeom prst="flowChartAlternateProcess">
            <a:avLst/>
          </a:prstGeom>
          <a:solidFill>
            <a:schemeClr val="bg1">
              <a:alpha val="2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1500" b="1">
                <a:solidFill>
                  <a:srgbClr val="000000"/>
                </a:solidFill>
                <a:latin typeface="Calibri" pitchFamily="34" charset="0"/>
              </a:rPr>
              <a:t>Conhecimentos Funcionais</a:t>
            </a:r>
          </a:p>
        </p:txBody>
      </p:sp>
      <p:sp>
        <p:nvSpPr>
          <p:cNvPr id="8207" name="Texto explicativo em elipse 24"/>
          <p:cNvSpPr>
            <a:spLocks noChangeArrowheads="1"/>
          </p:cNvSpPr>
          <p:nvPr/>
        </p:nvSpPr>
        <p:spPr bwMode="auto">
          <a:xfrm>
            <a:off x="4543425" y="3243263"/>
            <a:ext cx="1944688" cy="1008062"/>
          </a:xfrm>
          <a:prstGeom prst="flowChartAlternateProcess">
            <a:avLst/>
          </a:prstGeom>
          <a:solidFill>
            <a:schemeClr val="bg1">
              <a:alpha val="2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1500" b="1">
                <a:solidFill>
                  <a:srgbClr val="000000"/>
                </a:solidFill>
                <a:latin typeface="Calibri" pitchFamily="34" charset="0"/>
              </a:rPr>
              <a:t>Conhecimentos Essenciais</a:t>
            </a:r>
          </a:p>
        </p:txBody>
      </p:sp>
      <p:sp>
        <p:nvSpPr>
          <p:cNvPr id="7" name="Texto explicativo em elipse 24"/>
          <p:cNvSpPr>
            <a:spLocks noChangeArrowheads="1"/>
          </p:cNvSpPr>
          <p:nvPr/>
        </p:nvSpPr>
        <p:spPr bwMode="auto">
          <a:xfrm rot="10800000">
            <a:off x="4287838" y="3530600"/>
            <a:ext cx="431800" cy="430213"/>
          </a:xfrm>
          <a:prstGeom prst="plus">
            <a:avLst>
              <a:gd name="adj" fmla="val 32074"/>
            </a:avLst>
          </a:prstGeom>
          <a:solidFill>
            <a:schemeClr val="tx1">
              <a:lumMod val="75000"/>
              <a:lumOff val="2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pt-B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211" name="Fluxograma: Fita perfurada 31"/>
          <p:cNvSpPr>
            <a:spLocks noChangeArrowheads="1"/>
          </p:cNvSpPr>
          <p:nvPr/>
        </p:nvSpPr>
        <p:spPr bwMode="auto">
          <a:xfrm>
            <a:off x="7197725" y="4675088"/>
            <a:ext cx="1368425" cy="785812"/>
          </a:xfrm>
          <a:prstGeom prst="flowChartProcess">
            <a:avLst/>
          </a:prstGeom>
          <a:solidFill>
            <a:srgbClr val="8F2A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  <a:latin typeface="Calibri" charset="0"/>
              </a:rPr>
              <a:t>Situação</a:t>
            </a:r>
          </a:p>
        </p:txBody>
      </p:sp>
      <p:sp>
        <p:nvSpPr>
          <p:cNvPr id="8212" name="Retângulo com Único Canto Aparado 20"/>
          <p:cNvSpPr>
            <a:spLocks noChangeArrowheads="1"/>
          </p:cNvSpPr>
          <p:nvPr/>
        </p:nvSpPr>
        <p:spPr bwMode="auto">
          <a:xfrm>
            <a:off x="323850" y="3817838"/>
            <a:ext cx="1584325" cy="571500"/>
          </a:xfrm>
          <a:prstGeom prst="flowChartAlternateProcess">
            <a:avLst/>
          </a:prstGeom>
          <a:solidFill>
            <a:srgbClr val="8F2A8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rgbClr val="FFFFFF"/>
                </a:solidFill>
                <a:latin typeface="Calibri" charset="0"/>
              </a:rPr>
              <a:t>Terceirizados</a:t>
            </a:r>
          </a:p>
        </p:txBody>
      </p:sp>
      <p:sp>
        <p:nvSpPr>
          <p:cNvPr id="23" name="Texto explicativo em elipse 24"/>
          <p:cNvSpPr>
            <a:spLocks noChangeArrowheads="1"/>
          </p:cNvSpPr>
          <p:nvPr/>
        </p:nvSpPr>
        <p:spPr bwMode="auto">
          <a:xfrm>
            <a:off x="1954213" y="3884613"/>
            <a:ext cx="493712" cy="441325"/>
          </a:xfrm>
          <a:custGeom>
            <a:avLst/>
            <a:gdLst>
              <a:gd name="T0" fmla="*/ 361987080 w 21600"/>
              <a:gd name="T1" fmla="*/ 0 h 21600"/>
              <a:gd name="T2" fmla="*/ 0 w 21600"/>
              <a:gd name="T3" fmla="*/ 246584769 h 21600"/>
              <a:gd name="T4" fmla="*/ 361987080 w 21600"/>
              <a:gd name="T5" fmla="*/ 493168631 h 21600"/>
              <a:gd name="T6" fmla="*/ 691329076 w 21600"/>
              <a:gd name="T7" fmla="*/ 2465847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27 h 21600"/>
              <a:gd name="T14" fmla="*/ 16481 w 21600"/>
              <a:gd name="T15" fmla="*/ 161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10" y="0"/>
                </a:moveTo>
                <a:lnTo>
                  <a:pt x="11310" y="5427"/>
                </a:lnTo>
                <a:lnTo>
                  <a:pt x="3375" y="5427"/>
                </a:lnTo>
                <a:lnTo>
                  <a:pt x="3375" y="16173"/>
                </a:lnTo>
                <a:lnTo>
                  <a:pt x="11310" y="16173"/>
                </a:lnTo>
                <a:lnTo>
                  <a:pt x="11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27"/>
                </a:moveTo>
                <a:lnTo>
                  <a:pt x="1350" y="16173"/>
                </a:lnTo>
                <a:lnTo>
                  <a:pt x="2700" y="16173"/>
                </a:lnTo>
                <a:lnTo>
                  <a:pt x="2700" y="5427"/>
                </a:lnTo>
                <a:close/>
              </a:path>
              <a:path w="21600" h="21600">
                <a:moveTo>
                  <a:pt x="0" y="5427"/>
                </a:moveTo>
                <a:lnTo>
                  <a:pt x="0" y="16173"/>
                </a:lnTo>
                <a:lnTo>
                  <a:pt x="675" y="16173"/>
                </a:lnTo>
                <a:lnTo>
                  <a:pt x="675" y="54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pt-BR" sz="16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4" name="Texto explicativo em elipse 24"/>
          <p:cNvSpPr>
            <a:spLocks noChangeArrowheads="1"/>
          </p:cNvSpPr>
          <p:nvPr/>
        </p:nvSpPr>
        <p:spPr bwMode="auto">
          <a:xfrm>
            <a:off x="1954213" y="3182938"/>
            <a:ext cx="493712" cy="441325"/>
          </a:xfrm>
          <a:custGeom>
            <a:avLst/>
            <a:gdLst>
              <a:gd name="T0" fmla="*/ 361987080 w 21600"/>
              <a:gd name="T1" fmla="*/ 0 h 21600"/>
              <a:gd name="T2" fmla="*/ 0 w 21600"/>
              <a:gd name="T3" fmla="*/ 246584769 h 21600"/>
              <a:gd name="T4" fmla="*/ 361987080 w 21600"/>
              <a:gd name="T5" fmla="*/ 493168631 h 21600"/>
              <a:gd name="T6" fmla="*/ 691329076 w 21600"/>
              <a:gd name="T7" fmla="*/ 2465847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27 h 21600"/>
              <a:gd name="T14" fmla="*/ 16481 w 21600"/>
              <a:gd name="T15" fmla="*/ 1617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10" y="0"/>
                </a:moveTo>
                <a:lnTo>
                  <a:pt x="11310" y="5427"/>
                </a:lnTo>
                <a:lnTo>
                  <a:pt x="3375" y="5427"/>
                </a:lnTo>
                <a:lnTo>
                  <a:pt x="3375" y="16173"/>
                </a:lnTo>
                <a:lnTo>
                  <a:pt x="11310" y="16173"/>
                </a:lnTo>
                <a:lnTo>
                  <a:pt x="11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27"/>
                </a:moveTo>
                <a:lnTo>
                  <a:pt x="1350" y="16173"/>
                </a:lnTo>
                <a:lnTo>
                  <a:pt x="2700" y="16173"/>
                </a:lnTo>
                <a:lnTo>
                  <a:pt x="2700" y="5427"/>
                </a:lnTo>
                <a:close/>
              </a:path>
              <a:path w="21600" h="21600">
                <a:moveTo>
                  <a:pt x="0" y="5427"/>
                </a:moveTo>
                <a:lnTo>
                  <a:pt x="0" y="16173"/>
                </a:lnTo>
                <a:lnTo>
                  <a:pt x="675" y="16173"/>
                </a:lnTo>
                <a:lnTo>
                  <a:pt x="675" y="54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>
              <a:defRPr/>
            </a:pP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</a:endParaRPr>
          </a:p>
        </p:txBody>
      </p:sp>
      <p:pic>
        <p:nvPicPr>
          <p:cNvPr id="29" name="Imagem 28" descr="cardio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4648200"/>
            <a:ext cx="9937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CaixaDeTexto 34"/>
          <p:cNvSpPr txBox="1">
            <a:spLocks noChangeArrowheads="1"/>
          </p:cNvSpPr>
          <p:nvPr/>
        </p:nvSpPr>
        <p:spPr bwMode="auto">
          <a:xfrm>
            <a:off x="5011738" y="5324475"/>
            <a:ext cx="798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Crítico</a:t>
            </a:r>
          </a:p>
        </p:txBody>
      </p:sp>
      <p:pic>
        <p:nvPicPr>
          <p:cNvPr id="30" name="Imagem 29" descr="cardi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35500"/>
            <a:ext cx="10175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Organismo Empresa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4399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8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1" grpId="0"/>
      <p:bldP spid="8206" grpId="0" animBg="1"/>
      <p:bldP spid="8207" grpId="0" animBg="1"/>
      <p:bldP spid="7" grpId="0" animBg="1"/>
      <p:bldP spid="8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9444"/>
          <a:stretch>
            <a:fillRect/>
          </a:stretch>
        </p:blipFill>
        <p:spPr bwMode="auto">
          <a:xfrm>
            <a:off x="0" y="930275"/>
            <a:ext cx="91440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31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8800" y="-38100"/>
            <a:ext cx="94392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31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584575"/>
            <a:ext cx="51387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Inovar... Inovar... Inovar...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555776" y="1384463"/>
            <a:ext cx="6588225" cy="1709737"/>
            <a:chOff x="3063875" y="3584575"/>
            <a:chExt cx="6080125" cy="17097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Retângulo 13"/>
            <p:cNvSpPr/>
            <p:nvPr/>
          </p:nvSpPr>
          <p:spPr>
            <a:xfrm>
              <a:off x="3063875" y="3584575"/>
              <a:ext cx="6080125" cy="170973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063875" y="3716168"/>
              <a:ext cx="5828605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spcAft>
                  <a:spcPts val="1200"/>
                </a:spcAft>
                <a:defRPr/>
              </a:pPr>
              <a:r>
                <a:rPr lang="pt-BR" sz="2400" b="1" dirty="0">
                  <a:solidFill>
                    <a:srgbClr val="8F2A82"/>
                  </a:solidFill>
                  <a:latin typeface="Arial" charset="0"/>
                </a:rPr>
                <a:t>“Tudo o que podia ser inventado já o foi.”</a:t>
              </a:r>
            </a:p>
            <a:p>
              <a:pPr algn="r">
                <a:defRPr/>
              </a:pPr>
              <a:r>
                <a:rPr lang="pt-BR" dirty="0">
                  <a:latin typeface="Arial" charset="0"/>
                </a:rPr>
                <a:t>Charles H. </a:t>
              </a:r>
              <a:r>
                <a:rPr lang="pt-BR" dirty="0" err="1">
                  <a:latin typeface="Arial" charset="0"/>
                </a:rPr>
                <a:t>Duell</a:t>
              </a:r>
              <a:r>
                <a:rPr lang="pt-BR" dirty="0">
                  <a:latin typeface="Arial" charset="0"/>
                </a:rPr>
                <a:t>, Diretor do Departamento de Patentes dos Estados Unidos em 1899 ao propor o fechamento de registro de novas patentes.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4399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29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1.01823 -1.11111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04048" y="548680"/>
            <a:ext cx="324036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PULO</a:t>
            </a:r>
          </a:p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 DO 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6016" y="1025030"/>
            <a:ext cx="3888432" cy="3046988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GATO</a:t>
            </a:r>
            <a:endParaRPr lang="pt-BR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7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0825" cy="623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75" y="209084"/>
            <a:ext cx="9137649" cy="45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/>
              <a:t>Atributos da GC</a:t>
            </a:r>
            <a:endParaRPr lang="pt-BR" altLang="pt-BR" sz="3200" b="1" dirty="0"/>
          </a:p>
        </p:txBody>
      </p:sp>
      <p:sp>
        <p:nvSpPr>
          <p:cNvPr id="8" name="Elipse 7"/>
          <p:cNvSpPr/>
          <p:nvPr/>
        </p:nvSpPr>
        <p:spPr>
          <a:xfrm>
            <a:off x="3132139" y="1665290"/>
            <a:ext cx="2808287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Estratégia</a:t>
            </a:r>
          </a:p>
        </p:txBody>
      </p:sp>
      <p:sp>
        <p:nvSpPr>
          <p:cNvPr id="9" name="Elipse 8"/>
          <p:cNvSpPr/>
          <p:nvPr/>
        </p:nvSpPr>
        <p:spPr>
          <a:xfrm>
            <a:off x="5435601" y="3395665"/>
            <a:ext cx="3024831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Sistematização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do conhecimento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Explícito</a:t>
            </a:r>
          </a:p>
        </p:txBody>
      </p:sp>
      <p:sp>
        <p:nvSpPr>
          <p:cNvPr id="10" name="Elipse 9"/>
          <p:cNvSpPr/>
          <p:nvPr/>
        </p:nvSpPr>
        <p:spPr>
          <a:xfrm>
            <a:off x="825500" y="3429002"/>
            <a:ext cx="2882900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</a:rPr>
              <a:t>Compartilhamen-to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 do Conhecimento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Tácito</a:t>
            </a:r>
          </a:p>
        </p:txBody>
      </p:sp>
      <p:sp>
        <p:nvSpPr>
          <p:cNvPr id="11" name="CaixaDeTexto 23"/>
          <p:cNvSpPr txBox="1">
            <a:spLocks noChangeArrowheads="1"/>
          </p:cNvSpPr>
          <p:nvPr/>
        </p:nvSpPr>
        <p:spPr bwMode="auto">
          <a:xfrm>
            <a:off x="2637499" y="911007"/>
            <a:ext cx="3454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Comunicação e </a:t>
            </a: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desdobramento</a:t>
            </a: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/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(Alinhamento)</a:t>
            </a:r>
          </a:p>
        </p:txBody>
      </p:sp>
      <p:sp>
        <p:nvSpPr>
          <p:cNvPr id="12" name="CaixaDeTexto 24"/>
          <p:cNvSpPr txBox="1">
            <a:spLocks noChangeArrowheads="1"/>
          </p:cNvSpPr>
          <p:nvPr/>
        </p:nvSpPr>
        <p:spPr bwMode="auto">
          <a:xfrm>
            <a:off x="671578" y="2767014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>
                    <a:lumMod val="50000"/>
                  </a:schemeClr>
                </a:solidFill>
              </a:rPr>
              <a:t>Comunicação</a:t>
            </a:r>
          </a:p>
          <a:p>
            <a:pPr algn="ctr" eaLnBrk="1" hangingPunct="1"/>
            <a:r>
              <a:rPr lang="pt-BR" altLang="pt-BR">
                <a:solidFill>
                  <a:schemeClr val="accent1">
                    <a:lumMod val="50000"/>
                  </a:schemeClr>
                </a:solidFill>
              </a:rPr>
              <a:t>entre áreas</a:t>
            </a:r>
          </a:p>
        </p:txBody>
      </p:sp>
      <p:sp>
        <p:nvSpPr>
          <p:cNvPr id="13" name="CaixaDeTexto 25"/>
          <p:cNvSpPr txBox="1">
            <a:spLocks noChangeArrowheads="1"/>
          </p:cNvSpPr>
          <p:nvPr/>
        </p:nvSpPr>
        <p:spPr bwMode="auto">
          <a:xfrm>
            <a:off x="7290596" y="2709864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>
                    <a:lumMod val="50000"/>
                  </a:schemeClr>
                </a:solidFill>
              </a:rPr>
              <a:t>Portal</a:t>
            </a:r>
          </a:p>
        </p:txBody>
      </p:sp>
      <p:sp>
        <p:nvSpPr>
          <p:cNvPr id="14" name="CaixaDeTexto 30"/>
          <p:cNvSpPr txBox="1">
            <a:spLocks noChangeArrowheads="1"/>
          </p:cNvSpPr>
          <p:nvPr/>
        </p:nvSpPr>
        <p:spPr bwMode="auto">
          <a:xfrm>
            <a:off x="863600" y="5588074"/>
            <a:ext cx="795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Mobilização e Sensibilização das PESSOAS</a:t>
            </a:r>
          </a:p>
        </p:txBody>
      </p:sp>
      <p:sp>
        <p:nvSpPr>
          <p:cNvPr id="15" name="Seta para cima 14"/>
          <p:cNvSpPr/>
          <p:nvPr/>
        </p:nvSpPr>
        <p:spPr>
          <a:xfrm rot="2039848">
            <a:off x="3054350" y="2989265"/>
            <a:ext cx="468313" cy="320675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cima 15"/>
          <p:cNvSpPr/>
          <p:nvPr/>
        </p:nvSpPr>
        <p:spPr>
          <a:xfrm rot="19418082">
            <a:off x="5478464" y="3062288"/>
            <a:ext cx="468312" cy="322262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2032001" y="5121277"/>
            <a:ext cx="234950" cy="252413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6804025" y="5121277"/>
            <a:ext cx="323850" cy="252413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71578" y="5503865"/>
            <a:ext cx="7572830" cy="5238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cima 19"/>
          <p:cNvSpPr/>
          <p:nvPr/>
        </p:nvSpPr>
        <p:spPr>
          <a:xfrm rot="5400000">
            <a:off x="4521994" y="3172620"/>
            <a:ext cx="233362" cy="1581150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Seta para cima 20"/>
          <p:cNvSpPr/>
          <p:nvPr/>
        </p:nvSpPr>
        <p:spPr>
          <a:xfrm rot="16200000">
            <a:off x="4521200" y="3597276"/>
            <a:ext cx="234950" cy="1581150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95289" y="1557338"/>
            <a:ext cx="8424862" cy="3816350"/>
          </a:xfrm>
          <a:prstGeom prst="ellipse">
            <a:avLst/>
          </a:prstGeom>
          <a:noFill/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898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pic>
        <p:nvPicPr>
          <p:cNvPr id="7" name="Picture 2" descr="C:\Users\Windows7\Desktop\Desktop\Backup\LIVRO SENAC GC\2014\imagem c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75" y="1412776"/>
            <a:ext cx="9140825" cy="4824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432" y="1285887"/>
            <a:ext cx="9140825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 história...  a pós-graduação ... e os autores...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r>
              <a:rPr lang="pt-BR" b="1" dirty="0" smtClean="0">
                <a:solidFill>
                  <a:srgbClr val="002060"/>
                </a:solidFill>
              </a:rPr>
              <a:t>O que oferecemos neste livro</a:t>
            </a:r>
            <a:r>
              <a:rPr lang="pt-BR" dirty="0" smtClean="0">
                <a:solidFill>
                  <a:srgbClr val="002060"/>
                </a:solidFill>
              </a:rPr>
              <a:t>...</a:t>
            </a:r>
          </a:p>
          <a:p>
            <a:endParaRPr lang="pt-BR" dirty="0" smtClean="0">
              <a:solidFill>
                <a:srgbClr val="002060"/>
              </a:solidFill>
            </a:endParaRP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Cenários de complexidade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As bases teóricas para a Gestão do Conhecimento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Conhecimento enquanto insumo da estratégia corporativa</a:t>
            </a:r>
          </a:p>
          <a:p>
            <a:pPr lvl="2"/>
            <a:endParaRPr lang="pt-BR" dirty="0">
              <a:solidFill>
                <a:srgbClr val="002060"/>
              </a:solidFill>
            </a:endParaRP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b="1" i="1" dirty="0" smtClean="0">
                <a:solidFill>
                  <a:srgbClr val="002060"/>
                </a:solidFill>
              </a:rPr>
              <a:t>CADERNO DE CAMPO</a:t>
            </a:r>
            <a:r>
              <a:rPr lang="pt-BR" dirty="0" smtClean="0">
                <a:solidFill>
                  <a:srgbClr val="002060"/>
                </a:solidFill>
              </a:rPr>
              <a:t>...</a:t>
            </a:r>
          </a:p>
          <a:p>
            <a:pPr lvl="3"/>
            <a:r>
              <a:rPr lang="pt-BR" dirty="0" smtClean="0">
                <a:solidFill>
                  <a:srgbClr val="002060"/>
                </a:solidFill>
              </a:rPr>
              <a:t>Como olhar...</a:t>
            </a:r>
          </a:p>
          <a:p>
            <a:pPr lvl="3"/>
            <a:r>
              <a:rPr lang="pt-BR" dirty="0" smtClean="0">
                <a:solidFill>
                  <a:srgbClr val="002060"/>
                </a:solidFill>
              </a:rPr>
              <a:t>Como escolher...</a:t>
            </a:r>
          </a:p>
          <a:p>
            <a:pPr lvl="3"/>
            <a:r>
              <a:rPr lang="pt-BR" dirty="0" smtClean="0">
                <a:solidFill>
                  <a:srgbClr val="002060"/>
                </a:solidFill>
              </a:rPr>
              <a:t>Como implementar... e mensurar...</a:t>
            </a:r>
          </a:p>
          <a:p>
            <a:pPr lvl="8"/>
            <a:r>
              <a:rPr lang="pt-BR" b="1" dirty="0" smtClean="0">
                <a:solidFill>
                  <a:srgbClr val="002060"/>
                </a:solidFill>
              </a:rPr>
              <a:t>                   PROJETOS DE GESTÃO DO CONHECIMENTO</a:t>
            </a:r>
          </a:p>
          <a:p>
            <a:pPr lvl="2"/>
            <a:endParaRPr lang="pt-BR" dirty="0" smtClean="0">
              <a:solidFill>
                <a:srgbClr val="002060"/>
              </a:solidFill>
            </a:endParaRP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Principais Desafios...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Cases e experiências de aprendizados de organizações e indivíduos...</a:t>
            </a:r>
          </a:p>
          <a:p>
            <a:pPr lvl="2"/>
            <a:r>
              <a:rPr lang="pt-BR" dirty="0" smtClean="0">
                <a:solidFill>
                  <a:srgbClr val="002060"/>
                </a:solidFill>
              </a:rPr>
              <a:t>O glossário de termos usados na Gestão do Conhecimento...</a:t>
            </a:r>
          </a:p>
          <a:p>
            <a:pPr lvl="1"/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98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0825" cy="623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75" y="209084"/>
            <a:ext cx="9137649" cy="45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smtClean="0"/>
              <a:t>Atributos da GC</a:t>
            </a:r>
            <a:endParaRPr lang="pt-BR" altLang="pt-BR" sz="3200" b="1" dirty="0"/>
          </a:p>
        </p:txBody>
      </p:sp>
      <p:sp>
        <p:nvSpPr>
          <p:cNvPr id="8" name="Elipse 7"/>
          <p:cNvSpPr/>
          <p:nvPr/>
        </p:nvSpPr>
        <p:spPr>
          <a:xfrm>
            <a:off x="3132139" y="1665290"/>
            <a:ext cx="2808287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Estratégia</a:t>
            </a:r>
          </a:p>
        </p:txBody>
      </p:sp>
      <p:sp>
        <p:nvSpPr>
          <p:cNvPr id="9" name="Elipse 8"/>
          <p:cNvSpPr/>
          <p:nvPr/>
        </p:nvSpPr>
        <p:spPr>
          <a:xfrm>
            <a:off x="5435601" y="3395665"/>
            <a:ext cx="3024831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Sistematização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do conhecimento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Explícito</a:t>
            </a:r>
          </a:p>
        </p:txBody>
      </p:sp>
      <p:sp>
        <p:nvSpPr>
          <p:cNvPr id="10" name="Elipse 9"/>
          <p:cNvSpPr/>
          <p:nvPr/>
        </p:nvSpPr>
        <p:spPr>
          <a:xfrm>
            <a:off x="825500" y="3429002"/>
            <a:ext cx="2882900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Conhecimento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Tácito</a:t>
            </a:r>
          </a:p>
        </p:txBody>
      </p:sp>
      <p:sp>
        <p:nvSpPr>
          <p:cNvPr id="11" name="CaixaDeTexto 23"/>
          <p:cNvSpPr txBox="1">
            <a:spLocks noChangeArrowheads="1"/>
          </p:cNvSpPr>
          <p:nvPr/>
        </p:nvSpPr>
        <p:spPr bwMode="auto">
          <a:xfrm>
            <a:off x="2637499" y="911007"/>
            <a:ext cx="3454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Comunicação e </a:t>
            </a: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desdobramento</a:t>
            </a:r>
            <a:endParaRPr lang="pt-BR" alt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/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(Alinhamento)</a:t>
            </a:r>
          </a:p>
        </p:txBody>
      </p:sp>
      <p:sp>
        <p:nvSpPr>
          <p:cNvPr id="12" name="CaixaDeTexto 24"/>
          <p:cNvSpPr txBox="1">
            <a:spLocks noChangeArrowheads="1"/>
          </p:cNvSpPr>
          <p:nvPr/>
        </p:nvSpPr>
        <p:spPr bwMode="auto">
          <a:xfrm>
            <a:off x="671578" y="2767014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>
                    <a:lumMod val="50000"/>
                  </a:schemeClr>
                </a:solidFill>
              </a:rPr>
              <a:t>Comunicação</a:t>
            </a:r>
          </a:p>
          <a:p>
            <a:pPr algn="ctr" eaLnBrk="1" hangingPunct="1"/>
            <a:r>
              <a:rPr lang="pt-BR" altLang="pt-BR">
                <a:solidFill>
                  <a:schemeClr val="accent1">
                    <a:lumMod val="50000"/>
                  </a:schemeClr>
                </a:solidFill>
              </a:rPr>
              <a:t>entre áreas</a:t>
            </a:r>
          </a:p>
        </p:txBody>
      </p:sp>
      <p:sp>
        <p:nvSpPr>
          <p:cNvPr id="13" name="CaixaDeTexto 25"/>
          <p:cNvSpPr txBox="1">
            <a:spLocks noChangeArrowheads="1"/>
          </p:cNvSpPr>
          <p:nvPr/>
        </p:nvSpPr>
        <p:spPr bwMode="auto">
          <a:xfrm>
            <a:off x="7290596" y="2709864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chemeClr val="accent1">
                    <a:lumMod val="50000"/>
                  </a:schemeClr>
                </a:solidFill>
              </a:rPr>
              <a:t>Portal</a:t>
            </a:r>
          </a:p>
        </p:txBody>
      </p:sp>
      <p:sp>
        <p:nvSpPr>
          <p:cNvPr id="14" name="CaixaDeTexto 30"/>
          <p:cNvSpPr txBox="1">
            <a:spLocks noChangeArrowheads="1"/>
          </p:cNvSpPr>
          <p:nvPr/>
        </p:nvSpPr>
        <p:spPr bwMode="auto">
          <a:xfrm>
            <a:off x="863600" y="5588074"/>
            <a:ext cx="795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</a:rPr>
              <a:t>Mobilização e Sensibilização das PESSOAS</a:t>
            </a:r>
          </a:p>
        </p:txBody>
      </p:sp>
      <p:sp>
        <p:nvSpPr>
          <p:cNvPr id="15" name="Seta para cima 14"/>
          <p:cNvSpPr/>
          <p:nvPr/>
        </p:nvSpPr>
        <p:spPr>
          <a:xfrm rot="2039848">
            <a:off x="3054350" y="2989265"/>
            <a:ext cx="468313" cy="320675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cima 15"/>
          <p:cNvSpPr/>
          <p:nvPr/>
        </p:nvSpPr>
        <p:spPr>
          <a:xfrm rot="19418082">
            <a:off x="5478464" y="3062288"/>
            <a:ext cx="468312" cy="322262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2032001" y="5121277"/>
            <a:ext cx="234950" cy="252413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Seta para cima 17"/>
          <p:cNvSpPr/>
          <p:nvPr/>
        </p:nvSpPr>
        <p:spPr>
          <a:xfrm>
            <a:off x="6804025" y="5121277"/>
            <a:ext cx="323850" cy="252413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71578" y="5503865"/>
            <a:ext cx="7572830" cy="5238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cima 19"/>
          <p:cNvSpPr/>
          <p:nvPr/>
        </p:nvSpPr>
        <p:spPr>
          <a:xfrm rot="5400000">
            <a:off x="4521994" y="3172620"/>
            <a:ext cx="233362" cy="1581150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Seta para cima 20"/>
          <p:cNvSpPr/>
          <p:nvPr/>
        </p:nvSpPr>
        <p:spPr>
          <a:xfrm rot="16200000">
            <a:off x="4521200" y="3597276"/>
            <a:ext cx="234950" cy="1581150"/>
          </a:xfrm>
          <a:prstGeom prst="up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395289" y="1557338"/>
            <a:ext cx="8424862" cy="3816350"/>
          </a:xfrm>
          <a:prstGeom prst="ellipse">
            <a:avLst/>
          </a:prstGeom>
          <a:noFill/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" name="Imagem 4" descr="Apresentação GC Rose4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156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6111294"/>
            <a:ext cx="9147175" cy="7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5715000" y="428625"/>
            <a:ext cx="314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Um processo dinâmico, ágil, em constante construção.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214813" y="1506538"/>
            <a:ext cx="40719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Um processo que está sempre sendo reconstruído e re-significado em função do contexto.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357313" y="2860675"/>
            <a:ext cx="3429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força motriz que impulsiona a estratégia competitiva de qualquer organização.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50825" y="4214813"/>
            <a:ext cx="35353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possibilidade real de transformação que, alinhada à estratégia organizacional, permitirá o crescimento contínuo da empresa.</a:t>
            </a:r>
          </a:p>
        </p:txBody>
      </p:sp>
    </p:spTree>
    <p:extLst>
      <p:ext uri="{BB962C8B-B14F-4D97-AF65-F5344CB8AC3E}">
        <p14:creationId xmlns:p14="http://schemas.microsoft.com/office/powerpoint/2010/main" val="4259229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3" descr="S12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S12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sombr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ítulo 1"/>
          <p:cNvSpPr>
            <a:spLocks noGrp="1"/>
          </p:cNvSpPr>
          <p:nvPr>
            <p:ph type="title"/>
          </p:nvPr>
        </p:nvSpPr>
        <p:spPr>
          <a:xfrm>
            <a:off x="3114675" y="857250"/>
            <a:ext cx="3048000" cy="785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4800" b="1" dirty="0" smtClean="0"/>
              <a:t>Bom Dia!</a:t>
            </a:r>
          </a:p>
        </p:txBody>
      </p:sp>
    </p:spTree>
    <p:extLst>
      <p:ext uri="{BB962C8B-B14F-4D97-AF65-F5344CB8AC3E}">
        <p14:creationId xmlns:p14="http://schemas.microsoft.com/office/powerpoint/2010/main" val="44007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8" descr="Apresentação GC Rose5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Apresentação GC Rose5-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Apresentação GC Rose5-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Apresentação GC Rose5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 descr="Apresentação GC Rose5-1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 descr="Apresentação GC Rose5-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50825" y="357188"/>
            <a:ext cx="43211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dirty="0">
                <a:solidFill>
                  <a:srgbClr val="404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 conhecimento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4786313"/>
            <a:ext cx="4572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dirty="0">
                <a:solidFill>
                  <a:srgbClr val="404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transforma</a:t>
            </a:r>
          </a:p>
        </p:txBody>
      </p:sp>
      <p:sp>
        <p:nvSpPr>
          <p:cNvPr id="2" name="Retângulo 1"/>
          <p:cNvSpPr/>
          <p:nvPr/>
        </p:nvSpPr>
        <p:spPr>
          <a:xfrm>
            <a:off x="8100392" y="6165304"/>
            <a:ext cx="936104" cy="5760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riângulo isósceles 2"/>
          <p:cNvSpPr/>
          <p:nvPr/>
        </p:nvSpPr>
        <p:spPr>
          <a:xfrm>
            <a:off x="1" y="5661248"/>
            <a:ext cx="755576" cy="5040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742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0825" cy="62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3568" y="1166018"/>
            <a:ext cx="7992888" cy="4711254"/>
          </a:xfrm>
          <a:prstGeom prst="rect">
            <a:avLst/>
          </a:prstGeom>
        </p:spPr>
        <p:txBody>
          <a:bodyPr numCol="1">
            <a:prstTxWarp prst="textCurveDown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smtClean="0">
                <a:solidFill>
                  <a:schemeClr val="accent1">
                    <a:lumMod val="50000"/>
                  </a:schemeClr>
                </a:solidFill>
              </a:rPr>
              <a:t>Há um tempo em que é preciso abandonar as roupas usadas, que já têm a forma do nosso corpo, e esquecer os nossos caminhos, que nos levam sempre aos mesmos lugares. É o tempo da travessia: e se não ousarmos fazê-la, teremos ficado, para sempre, à margem de nós mesmos.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t-BR" sz="2400" smtClean="0"/>
              <a:t>Fernando Teixeira</a:t>
            </a:r>
            <a:endParaRPr lang="pt-B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45" y="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75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04048" y="548680"/>
            <a:ext cx="324036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PULO</a:t>
            </a:r>
          </a:p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 DO </a:t>
            </a:r>
            <a:endParaRPr lang="pt-B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6016" y="1025030"/>
            <a:ext cx="3888432" cy="3046988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GATO</a:t>
            </a:r>
            <a:endParaRPr lang="pt-BR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4" descr="question_mark%20(WinC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1844675"/>
            <a:ext cx="3624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42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0825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" y="1530426"/>
            <a:ext cx="5839272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8956" y="174625"/>
            <a:ext cx="80613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206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Foi um prazer </a:t>
            </a:r>
            <a:r>
              <a:rPr lang="pt-BR" altLang="pt-BR" sz="4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enorme rever grandes amigos do passado e poder conhecer futuros amigos!</a:t>
            </a:r>
            <a:endParaRPr lang="pt-BR" altLang="pt-BR" sz="4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98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9552" y="54868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F2A8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Obrigada!</a:t>
            </a:r>
            <a:endParaRPr lang="pt-B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F2A8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371703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10541" cmpd="sng">
                  <a:noFill/>
                  <a:prstDash val="solid"/>
                </a:ln>
                <a:solidFill>
                  <a:srgbClr val="8F2A82"/>
                </a:solidFill>
              </a:rPr>
              <a:t>Rose Longo, PhD</a:t>
            </a:r>
            <a:endParaRPr lang="pt-BR" sz="2400" b="1" dirty="0">
              <a:ln w="10541" cmpd="sng">
                <a:noFill/>
                <a:prstDash val="solid"/>
              </a:ln>
              <a:solidFill>
                <a:srgbClr val="8F2A8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420123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10541" cmpd="sng">
                  <a:noFill/>
                  <a:prstDash val="solid"/>
                </a:ln>
                <a:solidFill>
                  <a:srgbClr val="8F2A82"/>
                </a:solidFill>
              </a:rPr>
              <a:t>rose.longo@transk.com.br</a:t>
            </a:r>
            <a:endParaRPr lang="pt-BR" sz="2400" b="1" dirty="0">
              <a:ln w="10541" cmpd="sng">
                <a:noFill/>
                <a:prstDash val="solid"/>
              </a:ln>
              <a:solidFill>
                <a:srgbClr val="8F2A82"/>
              </a:solidFill>
            </a:endParaRPr>
          </a:p>
        </p:txBody>
      </p:sp>
      <p:sp>
        <p:nvSpPr>
          <p:cNvPr id="7" name="CaixaDeTexto 2"/>
          <p:cNvSpPr txBox="1"/>
          <p:nvPr/>
        </p:nvSpPr>
        <p:spPr>
          <a:xfrm>
            <a:off x="2555776" y="5085184"/>
            <a:ext cx="6327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Impacta"/>
              </a:rPr>
              <a:t>Esta apresentação está disponível no Repositório do Conhecimento do Ipea – RCIpea</a:t>
            </a:r>
          </a:p>
          <a:p>
            <a:pPr algn="ctr"/>
            <a:r>
              <a:rPr lang="pt-BR" dirty="0" smtClean="0">
                <a:latin typeface="Impacta"/>
                <a:hlinkClick r:id="rId3"/>
              </a:rPr>
              <a:t>http://repositorio.ipea.gov.br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15078" y="-24610"/>
            <a:ext cx="9143245" cy="6857434"/>
            <a:chOff x="-15078" y="-24610"/>
            <a:chExt cx="9143245" cy="6857434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78" y="-24610"/>
              <a:ext cx="9143245" cy="6857434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4048922" y="512670"/>
              <a:ext cx="4733904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PhD em Transferência de Tecnologia pela University of Sheffield-Inglaterra; Mestre em Library Services pela 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Dalhousie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University 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Halifax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-Canadá e Bibliotecária pela Universidade Federal Fluminense. Certificada pelo KM 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Institute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(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International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Knowledge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Management 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Institute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 em Gestão do Conhecimento. Credenciada pela Braintechnologies Corporation, Denver-Colorado, para aplicação e análise de diagnósticos de posturas comportamentais. Facilitadora da metodologia de Resolução Criativa de Desafios do Instituto Latino Americano de Criatividade e Estratégia – ILACE. Gestora Executiva da EMBRAPA, IPEA e ENAP. Líder de Projetos Internacionais. Consultora das Nações Unidas na África. Há trinta anos atua como consultora organizacional e professora em cursos de graduação e pós-graduação sempre com foco em planejamento e gestão estratégica, gestão de transformações organizacionais, gestão da complexidade e gestão do conhecimento. Autora do curso de Gestão do Conhecimento veiculado pela FGV Online. Desenvolveu Projeto Pedagógico em Gestão de Educação Corporativa para o SENAC-SP. Foi coordenadora da Pós-Graduação em Gestão Estratégica do Conhecimento e da Inovação do SENAC-SP por dez anos; Professora dos Programas de MBA Executivos da Business </a:t>
              </a:r>
              <a:r>
                <a:rPr lang="pt-BR" sz="13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School</a:t>
              </a:r>
              <a:r>
                <a:rPr lang="pt-B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de São Paulo (BSP) e da FIAP, e diretora-presidente da Transk.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 rot="21043708">
            <a:off x="347077" y="28183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itchFamily="66" charset="0"/>
              </a:rPr>
              <a:t>currículo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59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per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63688" y="2708588"/>
            <a:ext cx="5129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1" dirty="0" smtClean="0">
                <a:solidFill>
                  <a:srgbClr val="FF00FF"/>
                </a:solidFill>
                <a:latin typeface="Tahoma" pitchFamily="34" charset="0"/>
              </a:rPr>
              <a:t>Mudanças aceleradas</a:t>
            </a:r>
            <a:endParaRPr lang="en-US" sz="3600" b="1" i="1" dirty="0">
              <a:solidFill>
                <a:srgbClr val="FF00FF"/>
              </a:solidFill>
              <a:latin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5464" y="1591593"/>
            <a:ext cx="53383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1" dirty="0" smtClean="0">
                <a:solidFill>
                  <a:schemeClr val="bg1"/>
                </a:solidFill>
                <a:latin typeface="Tahoma" pitchFamily="34" charset="0"/>
              </a:rPr>
              <a:t>Aumento da Incerteza</a:t>
            </a:r>
            <a:endParaRPr lang="en-US" sz="3600" b="1" i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63688" y="4220756"/>
            <a:ext cx="6381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1" dirty="0" smtClean="0">
                <a:solidFill>
                  <a:srgbClr val="FF0000"/>
                </a:solidFill>
                <a:latin typeface="Tahoma" pitchFamily="34" charset="0"/>
              </a:rPr>
              <a:t>Explosão da Complexidade</a:t>
            </a:r>
            <a:endParaRPr lang="en-US" sz="3600" b="1" i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47865" y="5302949"/>
            <a:ext cx="5796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1" dirty="0" smtClean="0">
                <a:solidFill>
                  <a:srgbClr val="92D050"/>
                </a:solidFill>
              </a:rPr>
              <a:t>Ansiedade </a:t>
            </a:r>
            <a:r>
              <a:rPr lang="en-US" sz="3600" b="1" i="1" dirty="0">
                <a:solidFill>
                  <a:srgbClr val="92D050"/>
                </a:solidFill>
              </a:rPr>
              <a:t>g</a:t>
            </a:r>
            <a:r>
              <a:rPr lang="en-US" sz="3600" b="1" i="1" dirty="0" smtClean="0">
                <a:solidFill>
                  <a:srgbClr val="92D050"/>
                </a:solidFill>
              </a:rPr>
              <a:t>eneralizada</a:t>
            </a:r>
            <a:endParaRPr lang="en-US" sz="36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5563"/>
            <a:ext cx="8785225" cy="865187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Palavras-chave da Nova Economia</a:t>
            </a:r>
            <a:endParaRPr lang="pt-BR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53033" y="2463031"/>
            <a:ext cx="3159006" cy="2693045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OCR A Extended" pitchFamily="50" charset="0"/>
              </a:rPr>
              <a:t>INOVAÇÃO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OCR A Extended" pitchFamily="50" charset="0"/>
              </a:rPr>
              <a:t>VELOCIDADE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OCR A Extended" pitchFamily="50" charset="0"/>
              </a:rPr>
              <a:t>CONECTIVIDADE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OCR A Extended" pitchFamily="50" charset="0"/>
              </a:rPr>
              <a:t>MUDANÇAS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OCR A Extended" pitchFamily="50" charset="0"/>
              </a:rPr>
              <a:t>SUSTENTABILIDADE</a:t>
            </a: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OCR A Extended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43621" cy="4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1.48148E-6 L 0.00781 0.05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0825" cy="62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j015031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3" y="38101"/>
            <a:ext cx="304376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48621" y="116632"/>
            <a:ext cx="590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rgbClr val="7030A0"/>
                </a:solidFill>
                <a:latin typeface="Calisto MT" pitchFamily="18" charset="0"/>
              </a:rPr>
              <a:t>     precisamos ter... </a:t>
            </a:r>
            <a:r>
              <a:rPr lang="pt-BR" altLang="pt-BR" sz="2000" b="1" dirty="0">
                <a:solidFill>
                  <a:srgbClr val="7030A0"/>
                </a:solidFill>
                <a:latin typeface="Verdana" pitchFamily="34" charset="0"/>
              </a:rPr>
              <a:t>A cabeça nas nuvens...</a:t>
            </a:r>
            <a:endParaRPr lang="pt-BR" altLang="pt-BR" b="1" dirty="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9" name="Picture 6" descr="j031111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8" y="293689"/>
            <a:ext cx="1386129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55976" y="3131092"/>
            <a:ext cx="4356857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rgbClr val="7030A0"/>
                </a:solidFill>
                <a:latin typeface="Verdana" pitchFamily="34" charset="0"/>
              </a:rPr>
              <a:t>...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altLang="pt-BR" b="1" dirty="0">
                <a:solidFill>
                  <a:srgbClr val="7030A0"/>
                </a:solidFill>
                <a:latin typeface="Verdana" pitchFamily="34" charset="0"/>
              </a:rPr>
              <a:t>e os pés no chão</a:t>
            </a: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Tática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Curto prazo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Tangível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Planos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Quantitativo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Visão linear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“Certezas” / Previsibilidade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Operacionalidade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Contextos restritos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68001" y="908720"/>
            <a:ext cx="38170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Estratégia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Longo prazo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Intangível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Sonho / Visão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Qualitativo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Visão não linear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Erros / Incertezas / Imprevisibilidade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</a:rPr>
              <a:t>Contextos amplos</a:t>
            </a:r>
          </a:p>
          <a:p>
            <a:pPr eaLnBrk="1" hangingPunct="1">
              <a:spcBef>
                <a:spcPct val="50000"/>
              </a:spcBef>
            </a:pPr>
            <a:endParaRPr lang="pt-BR" altLang="pt-B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Arc 10"/>
          <p:cNvSpPr>
            <a:spLocks/>
          </p:cNvSpPr>
          <p:nvPr/>
        </p:nvSpPr>
        <p:spPr bwMode="auto">
          <a:xfrm>
            <a:off x="7886483" y="2220913"/>
            <a:ext cx="935199" cy="2692400"/>
          </a:xfrm>
          <a:custGeom>
            <a:avLst/>
            <a:gdLst>
              <a:gd name="T0" fmla="*/ 0 w 21600"/>
              <a:gd name="T1" fmla="*/ 0 h 43171"/>
              <a:gd name="T2" fmla="*/ 2147483647 w 21600"/>
              <a:gd name="T3" fmla="*/ 2147483647 h 43171"/>
              <a:gd name="T4" fmla="*/ 0 w 21600"/>
              <a:gd name="T5" fmla="*/ 2147483647 h 43171"/>
              <a:gd name="T6" fmla="*/ 0 60000 65536"/>
              <a:gd name="T7" fmla="*/ 0 60000 65536"/>
              <a:gd name="T8" fmla="*/ 0 60000 65536"/>
              <a:gd name="T9" fmla="*/ 0 w 21600"/>
              <a:gd name="T10" fmla="*/ 0 h 43171"/>
              <a:gd name="T11" fmla="*/ 21600 w 21600"/>
              <a:gd name="T12" fmla="*/ 43171 h 43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90"/>
                  <a:pt x="12603" y="42570"/>
                  <a:pt x="1127" y="43170"/>
                </a:cubicBezTo>
              </a:path>
              <a:path w="21600" h="4317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90"/>
                  <a:pt x="12603" y="42570"/>
                  <a:pt x="1127" y="4317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rc 11"/>
          <p:cNvSpPr>
            <a:spLocks/>
          </p:cNvSpPr>
          <p:nvPr/>
        </p:nvSpPr>
        <p:spPr bwMode="auto">
          <a:xfrm rot="10800000">
            <a:off x="3348620" y="2301876"/>
            <a:ext cx="938376" cy="2530475"/>
          </a:xfrm>
          <a:custGeom>
            <a:avLst/>
            <a:gdLst>
              <a:gd name="T0" fmla="*/ 0 w 21600"/>
              <a:gd name="T1" fmla="*/ 0 h 42961"/>
              <a:gd name="T2" fmla="*/ 2147483647 w 21600"/>
              <a:gd name="T3" fmla="*/ 2147483647 h 42961"/>
              <a:gd name="T4" fmla="*/ 0 w 21600"/>
              <a:gd name="T5" fmla="*/ 2147483647 h 42961"/>
              <a:gd name="T6" fmla="*/ 0 60000 65536"/>
              <a:gd name="T7" fmla="*/ 0 60000 65536"/>
              <a:gd name="T8" fmla="*/ 0 60000 65536"/>
              <a:gd name="T9" fmla="*/ 0 w 21600"/>
              <a:gd name="T10" fmla="*/ 0 h 42961"/>
              <a:gd name="T11" fmla="*/ 21600 w 21600"/>
              <a:gd name="T12" fmla="*/ 42961 h 429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6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92"/>
                  <a:pt x="13777" y="41375"/>
                  <a:pt x="3203" y="42961"/>
                </a:cubicBezTo>
              </a:path>
              <a:path w="21600" h="4296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292"/>
                  <a:pt x="13777" y="41375"/>
                  <a:pt x="3203" y="4296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751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3175" y="476250"/>
            <a:ext cx="913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chemeClr val="bg1"/>
                </a:solidFill>
              </a:rPr>
              <a:t>O que é o “Conhecimento”?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33513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03800" y="131762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75" y="0"/>
            <a:ext cx="9137650" cy="623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SportvieilleFit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468438"/>
            <a:ext cx="306228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736975" y="1901825"/>
            <a:ext cx="5292725" cy="3327376"/>
          </a:xfrm>
          <a:prstGeom prst="wedgeRoundRectCallout">
            <a:avLst>
              <a:gd name="adj1" fmla="val -88991"/>
              <a:gd name="adj2" fmla="val -25630"/>
              <a:gd name="adj3" fmla="val 16667"/>
            </a:avLst>
          </a:prstGeom>
          <a:gradFill rotWithShape="1">
            <a:gsLst>
              <a:gs pos="0">
                <a:srgbClr val="FFFFFF">
                  <a:alpha val="80000"/>
                </a:srgbClr>
              </a:gs>
              <a:gs pos="50000">
                <a:srgbClr val="F5F5F5">
                  <a:alpha val="60001"/>
                </a:srgb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/>
            <a:r>
              <a:rPr lang="pt-BR" sz="2300" dirty="0">
                <a:latin typeface="Tahoma" pitchFamily="34" charset="0"/>
              </a:rPr>
              <a:t>	O que é exigido das organizações neste novo contexto</a:t>
            </a:r>
            <a:r>
              <a:rPr lang="pt-BR" sz="2300" dirty="0" smtClean="0">
                <a:latin typeface="Tahoma" pitchFamily="34" charset="0"/>
              </a:rPr>
              <a:t>:</a:t>
            </a:r>
          </a:p>
          <a:p>
            <a:pPr marL="457200" indent="-457200"/>
            <a:endParaRPr lang="pt-BR" sz="2300" dirty="0">
              <a:latin typeface="Tahoma" pitchFamily="34" charset="0"/>
            </a:endParaRPr>
          </a:p>
          <a:p>
            <a:pPr marL="457200" indent="-457200">
              <a:buFontTx/>
              <a:buChar char="•"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Flexibilidade, Rapidez;</a:t>
            </a:r>
          </a:p>
          <a:p>
            <a:pPr marL="457200" indent="-457200">
              <a:buFontTx/>
              <a:buChar char="•"/>
            </a:pPr>
            <a:r>
              <a:rPr lang="pt-BR" sz="23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Inovação</a:t>
            </a:r>
            <a:endParaRPr lang="pt-BR" sz="2300" b="1" dirty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  <a:p>
            <a:pPr marL="457200" indent="-457200">
              <a:buFontTx/>
              <a:buChar char="•"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Uso Intensivo </a:t>
            </a:r>
            <a:r>
              <a:rPr lang="pt-BR" sz="23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de Conhecimento</a:t>
            </a:r>
            <a:r>
              <a:rPr lang="pt-BR" sz="2300" dirty="0" smtClean="0">
                <a:latin typeface="Tahoma" pitchFamily="34" charset="0"/>
              </a:rPr>
              <a:t>.</a:t>
            </a:r>
            <a:endParaRPr lang="pt-BR" sz="2300" dirty="0">
              <a:latin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43338" y="5859463"/>
            <a:ext cx="5300662" cy="3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[Fonte: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Adaptado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de E. Carmello,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Entheusiasmos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]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11402" y="122124"/>
            <a:ext cx="8712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Desafios do Novo Milênio...</a:t>
            </a:r>
          </a:p>
        </p:txBody>
      </p:sp>
    </p:spTree>
    <p:extLst>
      <p:ext uri="{BB962C8B-B14F-4D97-AF65-F5344CB8AC3E}">
        <p14:creationId xmlns:p14="http://schemas.microsoft.com/office/powerpoint/2010/main" val="3660751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4" descr="S26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6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251520" y="620688"/>
            <a:ext cx="50257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4000" b="1" dirty="0" smtClean="0">
                <a:solidFill>
                  <a:prstClr val="white"/>
                </a:solidFill>
                <a:latin typeface="Trebuchet MS" pitchFamily="34" charset="0"/>
              </a:rPr>
              <a:t>Como resolver estes</a:t>
            </a:r>
          </a:p>
          <a:p>
            <a:pPr eaLnBrk="1" hangingPunct="1"/>
            <a:r>
              <a:rPr lang="pt-BR" sz="4000" b="1" dirty="0" smtClean="0">
                <a:solidFill>
                  <a:prstClr val="white"/>
                </a:solidFill>
                <a:latin typeface="Trebuchet MS" pitchFamily="34" charset="0"/>
              </a:rPr>
              <a:t>desafios?</a:t>
            </a:r>
            <a:endParaRPr lang="pt-BR" sz="40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4399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39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aixaDeTexto 3"/>
          <p:cNvSpPr txBox="1">
            <a:spLocks noChangeArrowheads="1"/>
          </p:cNvSpPr>
          <p:nvPr/>
        </p:nvSpPr>
        <p:spPr bwMode="auto">
          <a:xfrm>
            <a:off x="0" y="2603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2800" b="1" dirty="0" smtClean="0">
                <a:solidFill>
                  <a:srgbClr val="8F2A82"/>
                </a:solidFill>
              </a:rPr>
              <a:t>...que tal, usar estratégias de GC</a:t>
            </a:r>
            <a:r>
              <a:rPr lang="pt-BR" sz="2800" b="1" dirty="0">
                <a:solidFill>
                  <a:srgbClr val="8F2A8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3699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1044</Words>
  <Application>Microsoft Office PowerPoint</Application>
  <PresentationFormat>Apresentação na tela (4:3)</PresentationFormat>
  <Paragraphs>278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1_Tema do Office</vt:lpstr>
      <vt:lpstr>Apresentação do PowerPoint</vt:lpstr>
      <vt:lpstr>Bom Dia!</vt:lpstr>
      <vt:lpstr>Apresentação do PowerPoint</vt:lpstr>
      <vt:lpstr>Apresentação do PowerPoint</vt:lpstr>
      <vt:lpstr>Palavras-chave da Nova Economia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Estamos falando...</vt:lpstr>
      <vt:lpstr>Apresentação do PowerPoint</vt:lpstr>
      <vt:lpstr>Apresentação do PowerPoint</vt:lpstr>
      <vt:lpstr>Organismo Empresa</vt:lpstr>
      <vt:lpstr>Inovar... Inovar... Inovar...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Windows7</dc:creator>
  <cp:lastModifiedBy>Amanda Oliveira Sanfilippo</cp:lastModifiedBy>
  <cp:revision>20</cp:revision>
  <cp:lastPrinted>2014-11-17T18:03:45Z</cp:lastPrinted>
  <dcterms:created xsi:type="dcterms:W3CDTF">2014-11-15T12:55:40Z</dcterms:created>
  <dcterms:modified xsi:type="dcterms:W3CDTF">2015-03-09T16:15:39Z</dcterms:modified>
</cp:coreProperties>
</file>